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03" r:id="rId3"/>
    <p:sldMasterId id="2147483718" r:id="rId4"/>
    <p:sldMasterId id="2147483765" r:id="rId5"/>
    <p:sldMasterId id="2147483865" r:id="rId6"/>
  </p:sldMasterIdLst>
  <p:notesMasterIdLst>
    <p:notesMasterId r:id="rId26"/>
  </p:notesMasterIdLst>
  <p:sldIdLst>
    <p:sldId id="2147478703" r:id="rId7"/>
    <p:sldId id="2147478734" r:id="rId8"/>
    <p:sldId id="4359" r:id="rId9"/>
    <p:sldId id="4360" r:id="rId10"/>
    <p:sldId id="4633" r:id="rId11"/>
    <p:sldId id="2147478720" r:id="rId12"/>
    <p:sldId id="2147478717" r:id="rId13"/>
    <p:sldId id="2147470613" r:id="rId14"/>
    <p:sldId id="2147478679" r:id="rId15"/>
    <p:sldId id="2147478732" r:id="rId16"/>
    <p:sldId id="2147478733" r:id="rId17"/>
    <p:sldId id="2147478724" r:id="rId18"/>
    <p:sldId id="2147478719" r:id="rId19"/>
    <p:sldId id="2147478727" r:id="rId20"/>
    <p:sldId id="2147478725" r:id="rId21"/>
    <p:sldId id="2147478730" r:id="rId22"/>
    <p:sldId id="2147478731" r:id="rId23"/>
    <p:sldId id="256" r:id="rId24"/>
    <p:sldId id="207613823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5DA72-E53A-49BD-B631-E479454F72A2}" v="4" dt="2023-03-14T14:29:33.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2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511767-633B-4F89-B52F-04F738F0605B}"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4B9A9-07B9-4C48-A8AD-B1E023042226}" type="slidenum">
              <a:rPr lang="en-US" smtClean="0"/>
              <a:t>‹#›</a:t>
            </a:fld>
            <a:endParaRPr lang="en-US"/>
          </a:p>
        </p:txBody>
      </p:sp>
    </p:spTree>
    <p:extLst>
      <p:ext uri="{BB962C8B-B14F-4D97-AF65-F5344CB8AC3E}">
        <p14:creationId xmlns:p14="http://schemas.microsoft.com/office/powerpoint/2010/main" val="17524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668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40 min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7855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64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78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4700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075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570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284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991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Time: </a:t>
            </a:r>
            <a:r>
              <a:rPr lang="en-US" sz="900" b="0" dirty="0"/>
              <a:t>1 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sz="900" b="1" dirty="0"/>
              <a:t>Speaker: </a:t>
            </a:r>
            <a:r>
              <a:rPr lang="en-US" sz="900" b="0" dirty="0"/>
              <a:t>Brjann Brekkan</a:t>
            </a:r>
          </a:p>
          <a:p>
            <a:pPr marL="0" marR="0" lvl="0" indent="0" algn="l" defTabSz="914367" rtl="0" eaLnBrk="1" fontAlgn="auto" latinLnBrk="0" hangingPunct="1">
              <a:lnSpc>
                <a:spcPct val="107000"/>
              </a:lnSpc>
              <a:spcBef>
                <a:spcPts val="0"/>
              </a:spcBef>
              <a:spcAft>
                <a:spcPts val="800"/>
              </a:spcAft>
              <a:buClrTx/>
              <a:buSzTx/>
              <a:buFontTx/>
              <a:buNone/>
              <a:tabLst/>
              <a:defRPr/>
            </a:pPr>
            <a:endParaRPr lang="en-US" sz="900" b="0" dirty="0"/>
          </a:p>
          <a:p>
            <a:pPr marL="0" marR="0" lvl="0" indent="0" algn="l" defTabSz="914367" rtl="0" eaLnBrk="1" fontAlgn="auto" latinLnBrk="0" hangingPunct="1">
              <a:lnSpc>
                <a:spcPct val="107000"/>
              </a:lnSpc>
              <a:spcBef>
                <a:spcPts val="0"/>
              </a:spcBef>
              <a:spcAft>
                <a:spcPts val="800"/>
              </a:spcAft>
              <a:buClrTx/>
              <a:buSzTx/>
              <a:buFontTx/>
              <a:buNone/>
              <a:tabLst/>
              <a:defRPr/>
            </a:pPr>
            <a:r>
              <a:rPr lang="en-US" sz="900" b="1" dirty="0"/>
              <a:t>Talk Track:</a:t>
            </a:r>
          </a:p>
          <a:p>
            <a:r>
              <a:rPr lang="en-US" dirty="0"/>
              <a:t>We want to learn what’s blocking you so come talk to us over at the booth. If you can’t come to the booth, we’d love to hear your feedback so visit the above URL.</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52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3/24/2023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90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3/24/2023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48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3/24/2023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5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IDP vs. SP-Initiated flow.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3/24/2023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68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55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3/24/2023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3687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685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a:t>Time 2 mins</a:t>
            </a:r>
          </a:p>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a:p>
            <a:pPr algn="l"/>
            <a:r>
              <a:rPr lang="en-US" sz="1800" b="1" i="0">
                <a:effectLst/>
                <a:latin typeface="Segoe UI" panose="020B0502040204020203" pitchFamily="34" charset="0"/>
                <a:ea typeface="Times New Roman" panose="02020603050405020304" pitchFamily="18" charset="0"/>
                <a:cs typeface="Times New Roman" panose="02020603050405020304" pitchFamily="18" charset="0"/>
              </a:rPr>
              <a:t>Theme: </a:t>
            </a:r>
            <a:r>
              <a:rPr lang="en-US" sz="1800" b="0" i="0">
                <a:effectLst/>
                <a:latin typeface="Segoe UI" panose="020B0502040204020203" pitchFamily="34" charset="0"/>
                <a:ea typeface="Times New Roman" panose="02020603050405020304" pitchFamily="18" charset="0"/>
                <a:cs typeface="Times New Roman" panose="02020603050405020304" pitchFamily="18" charset="0"/>
              </a:rPr>
              <a:t>To address long tail, Microsoft had to invest – dedicated engineering team, lots of new features.</a:t>
            </a:r>
          </a:p>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a:p>
            <a:pPr algn="l"/>
            <a:r>
              <a:rPr lang="en-US" sz="1800" b="1" i="0">
                <a:effectLst/>
                <a:latin typeface="Segoe UI" panose="020B0502040204020203" pitchFamily="34" charset="0"/>
                <a:ea typeface="Times New Roman" panose="02020603050405020304" pitchFamily="18" charset="0"/>
                <a:cs typeface="Times New Roman" panose="02020603050405020304" pitchFamily="18" charset="0"/>
              </a:rPr>
              <a:t>Speaker: </a:t>
            </a:r>
            <a:r>
              <a:rPr lang="en-US" sz="1800" b="0" i="0">
                <a:effectLst/>
                <a:latin typeface="Segoe UI" panose="020B0502040204020203" pitchFamily="34" charset="0"/>
                <a:ea typeface="Times New Roman" panose="02020603050405020304" pitchFamily="18" charset="0"/>
                <a:cs typeface="Times New Roman" panose="02020603050405020304" pitchFamily="18" charset="0"/>
              </a:rPr>
              <a:t>David</a:t>
            </a:r>
          </a:p>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i="0">
                <a:effectLst/>
                <a:latin typeface="Segoe UI" panose="020B0502040204020203" pitchFamily="34" charset="0"/>
              </a:rPr>
              <a:t>Talk Track:</a:t>
            </a:r>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a:p>
            <a:pPr algn="l"/>
            <a:r>
              <a:rPr lang="en-US" sz="1800" b="0" i="0">
                <a:effectLst/>
                <a:latin typeface="Segoe UI" panose="020B0502040204020203" pitchFamily="34" charset="0"/>
                <a:ea typeface="Times New Roman" panose="02020603050405020304" pitchFamily="18" charset="0"/>
                <a:cs typeface="Times New Roman" panose="02020603050405020304" pitchFamily="18" charset="0"/>
              </a:rPr>
              <a:t>Earlier we mentioned that customers needed lots more features to move all their applications to Azure AD. We’re listening and we’re responding. </a:t>
            </a:r>
          </a:p>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a:p>
            <a:pPr algn="l"/>
            <a:r>
              <a:rPr lang="en-US" sz="1800" b="0" i="0">
                <a:effectLst/>
                <a:latin typeface="Segoe UI" panose="020B0502040204020203" pitchFamily="34" charset="0"/>
                <a:ea typeface="Times New Roman" panose="02020603050405020304" pitchFamily="18" charset="0"/>
                <a:cs typeface="Times New Roman" panose="02020603050405020304" pitchFamily="18" charset="0"/>
              </a:rPr>
              <a:t>So when we think about building new features to ease these migrations, we put them into 3 categories: Service-Level Features, Protocol Specific Features, and Application Dependency features. This enables us to be really clear about the value each specific feature provides. You may be wondering what the Dublin Ireland crest is doing on there – Well, we also invested heavily into building a dedicated engineering team in Dublin so we could accelerate these features.</a:t>
            </a:r>
          </a:p>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a:p>
            <a:pPr algn="l"/>
            <a:r>
              <a:rPr lang="en-US" sz="1800" b="0" i="0">
                <a:effectLst/>
                <a:latin typeface="Segoe UI" panose="020B0502040204020203" pitchFamily="34" charset="0"/>
                <a:ea typeface="Times New Roman" panose="02020603050405020304" pitchFamily="18" charset="0"/>
                <a:cs typeface="Times New Roman" panose="02020603050405020304" pitchFamily="18" charset="0"/>
              </a:rPr>
              <a:t>All of these investments are starting to pay off because over the past few years,  we’ve released 19 features specifically to enable easier migration from ADFS to Azure AD.</a:t>
            </a:r>
          </a:p>
          <a:p>
            <a:pPr algn="l"/>
            <a:endParaRPr lang="en-US" sz="1800" b="0" i="0">
              <a:effectLst/>
              <a:latin typeface="Segoe UI" panose="020B0502040204020203" pitchFamily="34" charset="0"/>
              <a:ea typeface="Times New Roman" panose="02020603050405020304" pitchFamily="18" charset="0"/>
              <a:cs typeface="Times New Roman" panose="02020603050405020304" pitchFamily="18" charset="0"/>
            </a:endParaRPr>
          </a:p>
          <a:p>
            <a:pPr algn="l"/>
            <a:r>
              <a:rPr lang="en-US" sz="1800" b="0" i="0">
                <a:effectLst/>
                <a:latin typeface="Segoe UI" panose="020B0502040204020203" pitchFamily="34" charset="0"/>
                <a:ea typeface="Times New Roman" panose="02020603050405020304" pitchFamily="18" charset="0"/>
                <a:cs typeface="Times New Roman" panose="02020603050405020304" pitchFamily="18" charset="0"/>
              </a:rPr>
              <a:t>And we have much more in the pipeline so stay tuned and we’ll continue to post blogs on these releases @ &lt;aka.ms blog URL&gt;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416E16-0AAD-4CFD-AA62-261D4369E6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007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emf"/><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5.xml"/><Relationship Id="rId4" Type="http://schemas.openxmlformats.org/officeDocument/2006/relationships/image" Target="../media/image43.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Master" Target="../slideMasters/slideMaster5.xml"/><Relationship Id="rId6" Type="http://schemas.openxmlformats.org/officeDocument/2006/relationships/image" Target="../media/image48.jpeg"/><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Master" Target="../slideMasters/slideMaster5.xml"/><Relationship Id="rId6" Type="http://schemas.openxmlformats.org/officeDocument/2006/relationships/image" Target="../media/image48.jpeg"/><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98391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26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1" y="6269038"/>
            <a:ext cx="12192002"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endParaRPr lang="en-US"/>
          </a:p>
        </p:txBody>
      </p:sp>
    </p:spTree>
    <p:extLst>
      <p:ext uri="{BB962C8B-B14F-4D97-AF65-F5344CB8AC3E}">
        <p14:creationId xmlns:p14="http://schemas.microsoft.com/office/powerpoint/2010/main" val="11850316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66938B-A4BB-485E-98A4-1222ABBC2172}"/>
              </a:ext>
              <a:ext uri="{C183D7F6-B498-43B3-948B-1728B52AA6E4}">
                <adec:decorative xmlns:adec="http://schemas.microsoft.com/office/drawing/2017/decorative" val="1"/>
              </a:ext>
            </a:extLst>
          </p:cNvPr>
          <p:cNvSpPr/>
          <p:nvPr userDrawn="1"/>
        </p:nvSpPr>
        <p:spPr>
          <a:xfrm>
            <a:off x="1526728" y="1536978"/>
            <a:ext cx="2181651" cy="4626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descr="Venn diagram circle ">
            <a:extLst>
              <a:ext uri="{FF2B5EF4-FFF2-40B4-BE49-F238E27FC236}">
                <a16:creationId xmlns:a16="http://schemas.microsoft.com/office/drawing/2014/main" id="{BA5C0817-A6C3-4DF6-9955-45B435D53E46}"/>
              </a:ext>
            </a:extLst>
          </p:cNvPr>
          <p:cNvSpPr/>
          <p:nvPr userDrawn="1"/>
        </p:nvSpPr>
        <p:spPr>
          <a:xfrm>
            <a:off x="1290145" y="1437604"/>
            <a:ext cx="1017812" cy="101781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FF"/>
                </a:solidFill>
                <a:latin typeface="+mj-lt"/>
                <a:cs typeface="Segoe UI Semibold" panose="020B0502040204020203" pitchFamily="34" charset="0"/>
              </a:rPr>
              <a:t>1</a:t>
            </a:r>
          </a:p>
        </p:txBody>
      </p:sp>
      <p:pic>
        <p:nvPicPr>
          <p:cNvPr id="6" name="Graphic 5" descr="Icon of two arrows">
            <a:extLst>
              <a:ext uri="{FF2B5EF4-FFF2-40B4-BE49-F238E27FC236}">
                <a16:creationId xmlns:a16="http://schemas.microsoft.com/office/drawing/2014/main" id="{1F37E590-F599-4644-8B59-CDA08F4708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3036563" y="1724249"/>
            <a:ext cx="443186" cy="468720"/>
          </a:xfrm>
          <a:prstGeom prst="rect">
            <a:avLst/>
          </a:prstGeom>
        </p:spPr>
      </p:pic>
      <p:sp>
        <p:nvSpPr>
          <p:cNvPr id="7" name="Rectangle 6">
            <a:extLst>
              <a:ext uri="{FF2B5EF4-FFF2-40B4-BE49-F238E27FC236}">
                <a16:creationId xmlns:a16="http://schemas.microsoft.com/office/drawing/2014/main" id="{B49A0E8A-EFFF-4895-9B46-52207FF2F5FE}"/>
              </a:ext>
              <a:ext uri="{C183D7F6-B498-43B3-948B-1728B52AA6E4}">
                <adec:decorative xmlns:adec="http://schemas.microsoft.com/office/drawing/2017/decorative" val="1"/>
              </a:ext>
            </a:extLst>
          </p:cNvPr>
          <p:cNvSpPr/>
          <p:nvPr userDrawn="1"/>
        </p:nvSpPr>
        <p:spPr>
          <a:xfrm>
            <a:off x="3831365" y="1536978"/>
            <a:ext cx="2181651" cy="4626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descr="Venn diagram circle ">
            <a:extLst>
              <a:ext uri="{FF2B5EF4-FFF2-40B4-BE49-F238E27FC236}">
                <a16:creationId xmlns:a16="http://schemas.microsoft.com/office/drawing/2014/main" id="{E5990351-8C50-4862-A196-6F48FA4C3E01}"/>
              </a:ext>
            </a:extLst>
          </p:cNvPr>
          <p:cNvSpPr/>
          <p:nvPr userDrawn="1"/>
        </p:nvSpPr>
        <p:spPr>
          <a:xfrm>
            <a:off x="3553603" y="1437604"/>
            <a:ext cx="1017812" cy="1017812"/>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000000"/>
                </a:solidFill>
                <a:latin typeface="+mj-lt"/>
                <a:cs typeface="Segoe UI Semibold" panose="020B0502040204020203" pitchFamily="34" charset="0"/>
              </a:rPr>
              <a:t>2</a:t>
            </a:r>
          </a:p>
        </p:txBody>
      </p:sp>
      <p:pic>
        <p:nvPicPr>
          <p:cNvPr id="9" name="Graphic 8" descr="Icon of two arrows">
            <a:extLst>
              <a:ext uri="{FF2B5EF4-FFF2-40B4-BE49-F238E27FC236}">
                <a16:creationId xmlns:a16="http://schemas.microsoft.com/office/drawing/2014/main" id="{515088A6-598C-4D60-940D-0867653BB3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361620" y="1724245"/>
            <a:ext cx="443186" cy="468720"/>
          </a:xfrm>
          <a:prstGeom prst="rect">
            <a:avLst/>
          </a:prstGeom>
        </p:spPr>
      </p:pic>
      <p:sp>
        <p:nvSpPr>
          <p:cNvPr id="10" name="Rectangle 9">
            <a:extLst>
              <a:ext uri="{FF2B5EF4-FFF2-40B4-BE49-F238E27FC236}">
                <a16:creationId xmlns:a16="http://schemas.microsoft.com/office/drawing/2014/main" id="{7CFC06C9-9886-4F87-AE42-0D89714A289A}"/>
              </a:ext>
              <a:ext uri="{C183D7F6-B498-43B3-948B-1728B52AA6E4}">
                <adec:decorative xmlns:adec="http://schemas.microsoft.com/office/drawing/2017/decorative" val="1"/>
              </a:ext>
            </a:extLst>
          </p:cNvPr>
          <p:cNvSpPr/>
          <p:nvPr userDrawn="1"/>
        </p:nvSpPr>
        <p:spPr>
          <a:xfrm>
            <a:off x="6136002" y="1536978"/>
            <a:ext cx="2181651" cy="4626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Venn diagram circle ">
            <a:extLst>
              <a:ext uri="{FF2B5EF4-FFF2-40B4-BE49-F238E27FC236}">
                <a16:creationId xmlns:a16="http://schemas.microsoft.com/office/drawing/2014/main" id="{6EC865BC-A043-47AD-B67F-B3A71CB8912B}"/>
              </a:ext>
            </a:extLst>
          </p:cNvPr>
          <p:cNvSpPr/>
          <p:nvPr userDrawn="1"/>
        </p:nvSpPr>
        <p:spPr>
          <a:xfrm>
            <a:off x="5879465" y="1437604"/>
            <a:ext cx="1017812" cy="1017812"/>
          </a:xfrm>
          <a:prstGeom prst="ellipse">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FF"/>
                </a:solidFill>
                <a:latin typeface="+mj-lt"/>
                <a:cs typeface="Segoe UI Semibold" panose="020B0502040204020203" pitchFamily="34" charset="0"/>
              </a:rPr>
              <a:t>3</a:t>
            </a:r>
          </a:p>
        </p:txBody>
      </p:sp>
      <p:pic>
        <p:nvPicPr>
          <p:cNvPr id="12" name="Graphic 11" descr="Icon of two arrows">
            <a:extLst>
              <a:ext uri="{FF2B5EF4-FFF2-40B4-BE49-F238E27FC236}">
                <a16:creationId xmlns:a16="http://schemas.microsoft.com/office/drawing/2014/main" id="{309563CE-FEEE-41E7-B631-CABDE0EAAB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604790" y="1724245"/>
            <a:ext cx="443186" cy="46872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3" name="Rectangle 12">
            <a:extLst>
              <a:ext uri="{FF2B5EF4-FFF2-40B4-BE49-F238E27FC236}">
                <a16:creationId xmlns:a16="http://schemas.microsoft.com/office/drawing/2014/main" id="{B84D5046-821A-D1FD-B373-9FA6A094497F}"/>
              </a:ext>
              <a:ext uri="{C183D7F6-B498-43B3-948B-1728B52AA6E4}">
                <adec:decorative xmlns:adec="http://schemas.microsoft.com/office/drawing/2017/decorative" val="1"/>
              </a:ext>
            </a:extLst>
          </p:cNvPr>
          <p:cNvSpPr/>
          <p:nvPr userDrawn="1"/>
        </p:nvSpPr>
        <p:spPr>
          <a:xfrm>
            <a:off x="8440639" y="1536978"/>
            <a:ext cx="2280701" cy="4626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descr="Venn diagram circle ">
            <a:extLst>
              <a:ext uri="{FF2B5EF4-FFF2-40B4-BE49-F238E27FC236}">
                <a16:creationId xmlns:a16="http://schemas.microsoft.com/office/drawing/2014/main" id="{1ADC7E13-E3EC-CF85-81D7-944373311884}"/>
              </a:ext>
            </a:extLst>
          </p:cNvPr>
          <p:cNvSpPr/>
          <p:nvPr userDrawn="1"/>
        </p:nvSpPr>
        <p:spPr>
          <a:xfrm>
            <a:off x="8205327" y="1436254"/>
            <a:ext cx="1017812" cy="1017812"/>
          </a:xfrm>
          <a:prstGeom prst="ellipse">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FF"/>
                </a:solidFill>
                <a:latin typeface="+mj-lt"/>
                <a:cs typeface="Segoe UI Semibold" panose="020B0502040204020203" pitchFamily="34" charset="0"/>
              </a:rPr>
              <a:t>4</a:t>
            </a:r>
          </a:p>
        </p:txBody>
      </p:sp>
      <p:pic>
        <p:nvPicPr>
          <p:cNvPr id="15" name="Graphic 14" descr="Icon of two arrows">
            <a:extLst>
              <a:ext uri="{FF2B5EF4-FFF2-40B4-BE49-F238E27FC236}">
                <a16:creationId xmlns:a16="http://schemas.microsoft.com/office/drawing/2014/main" id="{39134EA6-A83C-907E-99C8-BC45A3EC55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075236" y="1710800"/>
            <a:ext cx="443186" cy="468720"/>
          </a:xfrm>
          <a:prstGeom prst="rect">
            <a:avLst/>
          </a:prstGeom>
        </p:spPr>
      </p:pic>
    </p:spTree>
    <p:extLst>
      <p:ext uri="{BB962C8B-B14F-4D97-AF65-F5344CB8AC3E}">
        <p14:creationId xmlns:p14="http://schemas.microsoft.com/office/powerpoint/2010/main" val="1113579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31791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6034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0275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2959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5345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911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989108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070525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4971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416924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35835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119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7867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058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344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217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4730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54851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6148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1011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727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60961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6004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40399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15003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69976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323957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1491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78272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222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8272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8355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7571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51785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3296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4326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8867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36719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93385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6358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9329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67790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16014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962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292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6378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975404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681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971093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018982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77727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551544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418566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940766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61093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62681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72657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97348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9100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1121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4941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751771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253336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82132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982723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072099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897703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09434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373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4370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69946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2263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389779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007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0C33-E8CF-9609-9321-6D47B6B329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A82CDD-257E-334A-A74F-F14E3F47F3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D1C5A6-80D4-80F2-AB67-E92980FD7284}"/>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5" name="Footer Placeholder 4">
            <a:extLst>
              <a:ext uri="{FF2B5EF4-FFF2-40B4-BE49-F238E27FC236}">
                <a16:creationId xmlns:a16="http://schemas.microsoft.com/office/drawing/2014/main" id="{B9BCE860-105F-ED42-B399-E9273DC13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898EE-836E-5C48-4015-65A2E5BA2C38}"/>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163680204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3F34F-4978-ADDD-1262-F0EEE013DC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95AC05-6ED8-C38E-280B-FAB3DD492D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8AA7E-65B4-DF4F-3A52-55E969291053}"/>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5" name="Footer Placeholder 4">
            <a:extLst>
              <a:ext uri="{FF2B5EF4-FFF2-40B4-BE49-F238E27FC236}">
                <a16:creationId xmlns:a16="http://schemas.microsoft.com/office/drawing/2014/main" id="{A449DBDF-AF85-E42A-163D-3B9C93596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7B944-DFB2-3A08-AA17-532B99E3240A}"/>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42598585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8141-BEF5-B617-45BC-395D5EEE3F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4F0953-2DC2-25A5-D6CE-6F90E7A2E9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FD97EE-4E7E-7BF3-4556-849757C12198}"/>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5" name="Footer Placeholder 4">
            <a:extLst>
              <a:ext uri="{FF2B5EF4-FFF2-40B4-BE49-F238E27FC236}">
                <a16:creationId xmlns:a16="http://schemas.microsoft.com/office/drawing/2014/main" id="{50258403-ED8C-D030-632A-E5B997B73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E509F-A56F-5E7F-885E-52ACB15BF1AD}"/>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398488408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7B57-FE99-1D61-40E2-EFC8BB0F3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CE2C94-E3E1-DEFC-E9C1-828372721C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DB215-6EC1-8BC5-AE58-89578EC28D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9018B4-0204-EC51-DF08-B044010D4AF8}"/>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6" name="Footer Placeholder 5">
            <a:extLst>
              <a:ext uri="{FF2B5EF4-FFF2-40B4-BE49-F238E27FC236}">
                <a16:creationId xmlns:a16="http://schemas.microsoft.com/office/drawing/2014/main" id="{23054F2E-0004-1568-A3E8-C3A208B33C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860047-78BC-F442-73B1-8A40387E844B}"/>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332808442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80117-2EE3-BE03-B4B2-8502A16181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3B03D-7044-D928-955A-62EDCA028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74079-27DD-80B9-4BB8-BBD5FB84E5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3994B3-3379-3683-9D2B-265D110807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8D5211-FF60-4FB7-0EAC-C225F279BB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833F46-2076-7D9F-71DA-A864E4CE0D91}"/>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8" name="Footer Placeholder 7">
            <a:extLst>
              <a:ext uri="{FF2B5EF4-FFF2-40B4-BE49-F238E27FC236}">
                <a16:creationId xmlns:a16="http://schemas.microsoft.com/office/drawing/2014/main" id="{94DB0B87-DAEF-B9D0-959E-8BB5C2CADE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4097C6-51C6-60C9-8441-7A4246AC9A6A}"/>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37754971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67A-CB1D-4BB8-67D9-5CCE183399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0B8E3-5B18-9E30-AB8C-A664D8D10580}"/>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4" name="Footer Placeholder 3">
            <a:extLst>
              <a:ext uri="{FF2B5EF4-FFF2-40B4-BE49-F238E27FC236}">
                <a16:creationId xmlns:a16="http://schemas.microsoft.com/office/drawing/2014/main" id="{4A563E13-B5E6-1CD4-7071-25CD68623A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D1FAA5-7572-0DA8-8F04-49F8246E632B}"/>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412143227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067A6-A559-F97F-CC10-661EF87221E1}"/>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3" name="Footer Placeholder 2">
            <a:extLst>
              <a:ext uri="{FF2B5EF4-FFF2-40B4-BE49-F238E27FC236}">
                <a16:creationId xmlns:a16="http://schemas.microsoft.com/office/drawing/2014/main" id="{716E4733-AB94-5408-AEBA-48FF9C373F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3BB605-5000-A039-3E9E-CED32ECFB5A5}"/>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384420706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4445-08E4-C57E-BDF1-942C95B356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23E4E-CCA4-26AF-4DF2-2BB7449CA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9288D2-E158-CFBF-3C9A-DF1C84B99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0D8504-489E-E17D-3A6F-A27D6A002EDB}"/>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6" name="Footer Placeholder 5">
            <a:extLst>
              <a:ext uri="{FF2B5EF4-FFF2-40B4-BE49-F238E27FC236}">
                <a16:creationId xmlns:a16="http://schemas.microsoft.com/office/drawing/2014/main" id="{55B14A92-C1EF-02A8-4C24-0FCADF454D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0E6CF-EADE-5438-1350-991E6BDF9E9C}"/>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383417302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A047-71D4-C6C6-4A21-972161BA5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530C38-FC5D-3479-75B0-C0FEA472B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D73700-0BCB-C3A7-2CA3-B525C6C5C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9CDD6-83AF-4C26-A02B-4E0B5D39B99E}"/>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6" name="Footer Placeholder 5">
            <a:extLst>
              <a:ext uri="{FF2B5EF4-FFF2-40B4-BE49-F238E27FC236}">
                <a16:creationId xmlns:a16="http://schemas.microsoft.com/office/drawing/2014/main" id="{384C2C9C-85C2-72CD-7D75-7860415AD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25A33-0860-C193-FA9B-394C34D7CFB5}"/>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305750152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531C-7BD1-0A7B-C7F6-640B0ECB4B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633F0A-7568-29F2-D071-DF2A4B4364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D991F-E173-05C8-CA1D-7045C2CEE342}"/>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5" name="Footer Placeholder 4">
            <a:extLst>
              <a:ext uri="{FF2B5EF4-FFF2-40B4-BE49-F238E27FC236}">
                <a16:creationId xmlns:a16="http://schemas.microsoft.com/office/drawing/2014/main" id="{C973B1BB-A74F-3DB1-87BC-ACC5655B5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EEA7E-CAC1-ED76-1C42-D131A0F75796}"/>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1103424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9063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DA3BA-EB9B-F9D9-9087-5C46E7A572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E0E3D1-D514-CAF5-152A-2E83B3E6D9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F0A4F-FE1B-98E6-B27B-811A6A27F463}"/>
              </a:ext>
            </a:extLst>
          </p:cNvPr>
          <p:cNvSpPr>
            <a:spLocks noGrp="1"/>
          </p:cNvSpPr>
          <p:nvPr>
            <p:ph type="dt" sz="half" idx="10"/>
          </p:nvPr>
        </p:nvSpPr>
        <p:spPr/>
        <p:txBody>
          <a:bodyPr/>
          <a:lstStyle/>
          <a:p>
            <a:fld id="{D1AC9D0E-2EA4-491F-9C23-B390EB25D190}" type="datetimeFigureOut">
              <a:rPr lang="en-US" smtClean="0"/>
              <a:t>3/24/2023</a:t>
            </a:fld>
            <a:endParaRPr lang="en-US"/>
          </a:p>
        </p:txBody>
      </p:sp>
      <p:sp>
        <p:nvSpPr>
          <p:cNvPr id="5" name="Footer Placeholder 4">
            <a:extLst>
              <a:ext uri="{FF2B5EF4-FFF2-40B4-BE49-F238E27FC236}">
                <a16:creationId xmlns:a16="http://schemas.microsoft.com/office/drawing/2014/main" id="{AF8C9DF4-C9D9-D8CD-101A-ED3FE0964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20057-C4A4-35FA-9ED3-EAA1DEFFA0E3}"/>
              </a:ext>
            </a:extLst>
          </p:cNvPr>
          <p:cNvSpPr>
            <a:spLocks noGrp="1"/>
          </p:cNvSpPr>
          <p:nvPr>
            <p:ph type="sldNum" sz="quarter" idx="12"/>
          </p:nvPr>
        </p:nvSpPr>
        <p:spPr/>
        <p:txBody>
          <a:bodyPr/>
          <a:lstStyle/>
          <a:p>
            <a:fld id="{870DB42E-4374-4BCD-AA4C-E1D74FDC14BE}" type="slidenum">
              <a:rPr lang="en-US" smtClean="0"/>
              <a:t>‹#›</a:t>
            </a:fld>
            <a:endParaRPr lang="en-US"/>
          </a:p>
        </p:txBody>
      </p:sp>
    </p:spTree>
    <p:extLst>
      <p:ext uri="{BB962C8B-B14F-4D97-AF65-F5344CB8AC3E}">
        <p14:creationId xmlns:p14="http://schemas.microsoft.com/office/powerpoint/2010/main" val="36276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0848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61317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876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33845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9494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2106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26596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0B8FE-BD18-AEBB-0377-D415685BC2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B5A811-829D-92E9-68FF-B0A76A4734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8971C8-5C4D-C6EC-7CE3-A7C4664D71EE}"/>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5" name="Footer Placeholder 4">
            <a:extLst>
              <a:ext uri="{FF2B5EF4-FFF2-40B4-BE49-F238E27FC236}">
                <a16:creationId xmlns:a16="http://schemas.microsoft.com/office/drawing/2014/main" id="{1966FA04-1C8F-5654-B46C-54A3B748F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29FB3-9176-432C-2503-A4011C6C5206}"/>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37394613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5803-A2AD-02DF-E4D7-4D164B688D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B93952-5C85-13F1-6A8B-BA60D0FB85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37CC6-A024-D57A-0702-0696914D3CAA}"/>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5" name="Footer Placeholder 4">
            <a:extLst>
              <a:ext uri="{FF2B5EF4-FFF2-40B4-BE49-F238E27FC236}">
                <a16:creationId xmlns:a16="http://schemas.microsoft.com/office/drawing/2014/main" id="{1351B57D-BF74-6DC2-B5FC-9824B1771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AE29E-31FF-ED3E-A692-B905AE9165A4}"/>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73063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0B70-99C7-C199-4546-787A744E4F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702063-2C0F-A050-4B61-7C097F99A7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9F8493-3012-AFAB-9732-5288EF93FE8E}"/>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5" name="Footer Placeholder 4">
            <a:extLst>
              <a:ext uri="{FF2B5EF4-FFF2-40B4-BE49-F238E27FC236}">
                <a16:creationId xmlns:a16="http://schemas.microsoft.com/office/drawing/2014/main" id="{11050223-6382-0728-3DA4-BA3B68F9F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DE58F-4910-0563-4842-EFA34A173A34}"/>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3449748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D6DF-55D7-3222-2BA9-A45C9B97D1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9752F-0ADF-6642-2F74-86A93B0949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A7939D-7A88-0E14-2D04-5AC02C3564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3440B9-A61B-7AC2-C6CF-B8066CB000CB}"/>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6" name="Footer Placeholder 5">
            <a:extLst>
              <a:ext uri="{FF2B5EF4-FFF2-40B4-BE49-F238E27FC236}">
                <a16:creationId xmlns:a16="http://schemas.microsoft.com/office/drawing/2014/main" id="{F6CD25FF-75D9-0394-DBC1-11AF41C1A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5A6D62-B255-35A5-B887-4F31C62B234B}"/>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1577654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947B-1A04-435B-B293-45490C8A87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217CF2-76C2-7E3C-39AA-5A07A490ED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9B4A4E-49E3-E7DB-686D-6A4B951826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48C6C2-7F78-5BD4-4FB3-A97A86D9C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C1FC0-3B11-F283-11E4-D99425C346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361799-730C-7501-1217-9EBAE5FF2E57}"/>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8" name="Footer Placeholder 7">
            <a:extLst>
              <a:ext uri="{FF2B5EF4-FFF2-40B4-BE49-F238E27FC236}">
                <a16:creationId xmlns:a16="http://schemas.microsoft.com/office/drawing/2014/main" id="{7FA78E25-461F-CD6E-8A1A-D0AA9FA975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692E8B-5523-CD41-0B41-EC2ECCD21956}"/>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3471010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712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7E25-5ABD-1CC6-CE9F-1A12819A1C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A9B384-B5EF-FEF8-0717-6FA39A6F7B91}"/>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4" name="Footer Placeholder 3">
            <a:extLst>
              <a:ext uri="{FF2B5EF4-FFF2-40B4-BE49-F238E27FC236}">
                <a16:creationId xmlns:a16="http://schemas.microsoft.com/office/drawing/2014/main" id="{2CF8961F-FD0F-2B08-DE12-6AD06498A3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CEA78C-F600-6E3B-7F50-B20E6BBA6490}"/>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11520235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1A9A49-0BA4-2403-B175-32996897B1FF}"/>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3" name="Footer Placeholder 2">
            <a:extLst>
              <a:ext uri="{FF2B5EF4-FFF2-40B4-BE49-F238E27FC236}">
                <a16:creationId xmlns:a16="http://schemas.microsoft.com/office/drawing/2014/main" id="{4A6E6A73-7C80-06AA-F607-7943FFC989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C76A7D-2041-C802-8506-3065A678500B}"/>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167332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B9F1-41FB-EF68-556F-1C67D8E0B3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4D9A2B-7651-AAFF-6570-C077659EF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F1C618-E117-1226-4094-FE2CAE31A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39A5E4-F181-822D-00F3-4BCF4A4001F9}"/>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6" name="Footer Placeholder 5">
            <a:extLst>
              <a:ext uri="{FF2B5EF4-FFF2-40B4-BE49-F238E27FC236}">
                <a16:creationId xmlns:a16="http://schemas.microsoft.com/office/drawing/2014/main" id="{5976D53F-7F6B-8EAF-3CF6-F650E313BC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703B43-BF3C-810E-36FC-8CA176A954D2}"/>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2180747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F732-E2F3-0503-C92B-7AAC7C6A53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2C691D-B546-3C76-71A7-5321895A94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C80BA8-AB69-93CC-90F2-5500C1202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F49D6A-FB0F-CBAF-41FE-83BC8E78DCB9}"/>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6" name="Footer Placeholder 5">
            <a:extLst>
              <a:ext uri="{FF2B5EF4-FFF2-40B4-BE49-F238E27FC236}">
                <a16:creationId xmlns:a16="http://schemas.microsoft.com/office/drawing/2014/main" id="{4722EAD1-25AE-0F43-CF0C-C7CCFECCCA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B69410-78E4-2865-E397-CB94AE03348E}"/>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449551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BDC5-2941-87C1-E308-711A1FBF2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40F382-ABDE-B612-6668-0694061BE9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EA8DF-3C5C-B049-2E5F-9208BE2EFE22}"/>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5" name="Footer Placeholder 4">
            <a:extLst>
              <a:ext uri="{FF2B5EF4-FFF2-40B4-BE49-F238E27FC236}">
                <a16:creationId xmlns:a16="http://schemas.microsoft.com/office/drawing/2014/main" id="{A1C65DCC-BEF5-65B2-DD6D-CF86F87CA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3ECFE-1D4C-9735-C6A9-C42BF48489E9}"/>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26515382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7FC806-5738-8323-A45F-3A42783D62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B75D85-0CDA-5380-20B3-24FF21ED7C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4CDA0-3A56-91E7-56EF-2C8DCEBDE7D8}"/>
              </a:ext>
            </a:extLst>
          </p:cNvPr>
          <p:cNvSpPr>
            <a:spLocks noGrp="1"/>
          </p:cNvSpPr>
          <p:nvPr>
            <p:ph type="dt" sz="half" idx="10"/>
          </p:nvPr>
        </p:nvSpPr>
        <p:spPr/>
        <p:txBody>
          <a:bodyPr/>
          <a:lstStyle/>
          <a:p>
            <a:fld id="{4A75D80B-DCD7-43F9-A96A-C4DFD5F81C71}" type="datetimeFigureOut">
              <a:rPr lang="en-US" smtClean="0"/>
              <a:t>3/24/2023</a:t>
            </a:fld>
            <a:endParaRPr lang="en-US"/>
          </a:p>
        </p:txBody>
      </p:sp>
      <p:sp>
        <p:nvSpPr>
          <p:cNvPr id="5" name="Footer Placeholder 4">
            <a:extLst>
              <a:ext uri="{FF2B5EF4-FFF2-40B4-BE49-F238E27FC236}">
                <a16:creationId xmlns:a16="http://schemas.microsoft.com/office/drawing/2014/main" id="{3307A421-CC17-A98D-0A76-634931A13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70FB5-06E8-36CB-03B5-EA6F14C4123B}"/>
              </a:ext>
            </a:extLst>
          </p:cNvPr>
          <p:cNvSpPr>
            <a:spLocks noGrp="1"/>
          </p:cNvSpPr>
          <p:nvPr>
            <p:ph type="sldNum" sz="quarter" idx="12"/>
          </p:nvPr>
        </p:nvSpPr>
        <p:spPr/>
        <p:txBody>
          <a:bodyPr/>
          <a:lstStyle/>
          <a:p>
            <a:fld id="{CBAFEEA2-FFFB-42E7-8889-D85AB47450BA}" type="slidenum">
              <a:rPr lang="en-US" smtClean="0"/>
              <a:t>‹#›</a:t>
            </a:fld>
            <a:endParaRPr lang="en-US"/>
          </a:p>
        </p:txBody>
      </p:sp>
    </p:spTree>
    <p:extLst>
      <p:ext uri="{BB962C8B-B14F-4D97-AF65-F5344CB8AC3E}">
        <p14:creationId xmlns:p14="http://schemas.microsoft.com/office/powerpoint/2010/main" val="1121398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02402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3916658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WC glyph" descr="WC logo">
            <a:extLst>
              <a:ext uri="{FF2B5EF4-FFF2-40B4-BE49-F238E27FC236}">
                <a16:creationId xmlns:a16="http://schemas.microsoft.com/office/drawing/2014/main" id="{D4F8CBAC-7F07-442C-B3F2-D0997AE23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987641" y="6416983"/>
            <a:ext cx="290657" cy="292608"/>
          </a:xfrm>
          <a:prstGeom prst="rect">
            <a:avLst/>
          </a:prstGeom>
        </p:spPr>
      </p:pic>
    </p:spTree>
    <p:extLst>
      <p:ext uri="{BB962C8B-B14F-4D97-AF65-F5344CB8AC3E}">
        <p14:creationId xmlns:p14="http://schemas.microsoft.com/office/powerpoint/2010/main" val="21878410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102835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5699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76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Tm="0">
        <p:fade/>
      </p:transition>
    </mc:Choice>
    <mc:Fallback xmlns="">
      <p:transition advTm="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564098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4273-446C-AEEA-FB42-87581E2D7D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C4E11B-B7B7-B548-9202-291D35F69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0B2179-BF5E-1EB4-C121-ED13EFF785F5}"/>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5" name="Footer Placeholder 4">
            <a:extLst>
              <a:ext uri="{FF2B5EF4-FFF2-40B4-BE49-F238E27FC236}">
                <a16:creationId xmlns:a16="http://schemas.microsoft.com/office/drawing/2014/main" id="{730C2371-4C34-5882-67ED-419EFF08E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24F2D-C70F-B379-0033-AB3E01586B11}"/>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27183664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90F1-F18C-47F0-AC6E-8066B40385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EA990-CE8E-3B82-835A-29BF9FCBF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31589-42AF-2440-D90C-993C9F021C4E}"/>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5" name="Footer Placeholder 4">
            <a:extLst>
              <a:ext uri="{FF2B5EF4-FFF2-40B4-BE49-F238E27FC236}">
                <a16:creationId xmlns:a16="http://schemas.microsoft.com/office/drawing/2014/main" id="{2BAD02C6-6906-1B3F-DDA0-C5E03FCFA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9D8B0E-6050-1F78-AAA2-47878DBC43C2}"/>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25123088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AC28-96E3-55E5-F416-892CD27E9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8F37A8-481E-C091-4D7B-2C94EAC7B3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D3084-C591-A640-9831-BC405095C073}"/>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5" name="Footer Placeholder 4">
            <a:extLst>
              <a:ext uri="{FF2B5EF4-FFF2-40B4-BE49-F238E27FC236}">
                <a16:creationId xmlns:a16="http://schemas.microsoft.com/office/drawing/2014/main" id="{D70366A2-6DE6-049E-5675-FF0D52D6D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2063-7E33-D556-6EED-54A42B576012}"/>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40394881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0FBA-22F0-1B94-9126-54EC0D6D5B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B0BC4-BAAD-5DE0-05E5-4074DAC21B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BB25C9-7AA9-89F9-E7DB-DC0EA78A71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7719D4-3E01-3394-2272-F99DC7C6957C}"/>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6" name="Footer Placeholder 5">
            <a:extLst>
              <a:ext uri="{FF2B5EF4-FFF2-40B4-BE49-F238E27FC236}">
                <a16:creationId xmlns:a16="http://schemas.microsoft.com/office/drawing/2014/main" id="{B8567990-3086-9A7C-E237-F901C703A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66C54-78D1-E024-F592-2D86ED099D4E}"/>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11321239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DF851-7754-BBCF-F10F-7757AD0A08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EEBB2A-052A-4D2D-952A-D8452DA687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EA0A61-BD7A-D48D-5FD3-400D033EAF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721489-9C0D-53ED-A67A-6AEAD45485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D68C71-744D-2E95-E566-13AC03DF1E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AD430A-D6EF-AC6D-F623-4B88F79EE9ED}"/>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8" name="Footer Placeholder 7">
            <a:extLst>
              <a:ext uri="{FF2B5EF4-FFF2-40B4-BE49-F238E27FC236}">
                <a16:creationId xmlns:a16="http://schemas.microsoft.com/office/drawing/2014/main" id="{EC0CB4A5-6933-6AD8-4FA1-E2195344B5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B9B2B8-5B9E-45AF-E370-5206B3872193}"/>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34111728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8FF67-54CA-6A87-495C-5A3A6894A6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7C5ABF-6EF2-F592-109A-368491C50DB5}"/>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4" name="Footer Placeholder 3">
            <a:extLst>
              <a:ext uri="{FF2B5EF4-FFF2-40B4-BE49-F238E27FC236}">
                <a16:creationId xmlns:a16="http://schemas.microsoft.com/office/drawing/2014/main" id="{E5079B6A-0DB1-874A-14C6-8C02226BFA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CA8A74-5070-D638-14B9-A0342C585A54}"/>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34695658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12FD5D-DBE9-6098-55DC-F59F92B1F018}"/>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3" name="Footer Placeholder 2">
            <a:extLst>
              <a:ext uri="{FF2B5EF4-FFF2-40B4-BE49-F238E27FC236}">
                <a16:creationId xmlns:a16="http://schemas.microsoft.com/office/drawing/2014/main" id="{897B2E98-00B9-DF7D-6949-CE9E4C517E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6DA0A2-FD38-8C5F-C77E-A82DCE3B2D76}"/>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35249507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25BDD-890D-6205-11C0-375CA22974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0F7EF9-1220-01C2-CE31-995B3D8B71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D25EC4-48FA-0DA5-5199-3F6766676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848424-A821-2734-375B-2CAC51488A1F}"/>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6" name="Footer Placeholder 5">
            <a:extLst>
              <a:ext uri="{FF2B5EF4-FFF2-40B4-BE49-F238E27FC236}">
                <a16:creationId xmlns:a16="http://schemas.microsoft.com/office/drawing/2014/main" id="{2C3CA7F8-01BF-C92E-4F8D-E803D34485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326DE-3400-AB8A-4508-DB45D4260085}"/>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322838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588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AAE6-B766-43A9-AEA0-096DD643F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19344D-3437-FBA3-D24B-C2EAADB021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A56FBA-1A29-6E6D-0ABE-191F360A6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DAEC0-1F1B-4F1E-DA02-2CA1A9C32219}"/>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6" name="Footer Placeholder 5">
            <a:extLst>
              <a:ext uri="{FF2B5EF4-FFF2-40B4-BE49-F238E27FC236}">
                <a16:creationId xmlns:a16="http://schemas.microsoft.com/office/drawing/2014/main" id="{F1D8BD1B-2361-B004-3E64-5AB0FF7041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21BA6-CCE6-50DA-EFB3-D8EB9F3C91D6}"/>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37030882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26F6-F810-CA04-AF47-A7485A60CB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62D84B-E0C0-9774-8EDD-7EF4DA21A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8127E-3768-9B01-7FB1-248F072060FA}"/>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5" name="Footer Placeholder 4">
            <a:extLst>
              <a:ext uri="{FF2B5EF4-FFF2-40B4-BE49-F238E27FC236}">
                <a16:creationId xmlns:a16="http://schemas.microsoft.com/office/drawing/2014/main" id="{B2DF5FBF-432C-3C19-72CC-404B4C6C3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D4713-53D4-142F-FAEC-E049FFB4F2E3}"/>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28443383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F36B6-81B8-3EE7-5CE2-2F204785C5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EC89DB-AF27-C352-B050-954BD05BE3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7456B-5786-A811-EA2C-7D5AE7B72025}"/>
              </a:ext>
            </a:extLst>
          </p:cNvPr>
          <p:cNvSpPr>
            <a:spLocks noGrp="1"/>
          </p:cNvSpPr>
          <p:nvPr>
            <p:ph type="dt" sz="half" idx="10"/>
          </p:nvPr>
        </p:nvSpPr>
        <p:spPr/>
        <p:txBody>
          <a:bodyPr/>
          <a:lstStyle/>
          <a:p>
            <a:fld id="{07AE7411-19F1-4F6D-A3C6-DD71D5F76FFF}" type="datetimeFigureOut">
              <a:rPr lang="en-US" smtClean="0"/>
              <a:t>3/24/2023</a:t>
            </a:fld>
            <a:endParaRPr lang="en-US"/>
          </a:p>
        </p:txBody>
      </p:sp>
      <p:sp>
        <p:nvSpPr>
          <p:cNvPr id="5" name="Footer Placeholder 4">
            <a:extLst>
              <a:ext uri="{FF2B5EF4-FFF2-40B4-BE49-F238E27FC236}">
                <a16:creationId xmlns:a16="http://schemas.microsoft.com/office/drawing/2014/main" id="{5E1F154E-0098-C140-2804-8BB8D66FF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0F3CA-4694-575D-6CEC-88D02A960FE4}"/>
              </a:ext>
            </a:extLst>
          </p:cNvPr>
          <p:cNvSpPr>
            <a:spLocks noGrp="1"/>
          </p:cNvSpPr>
          <p:nvPr>
            <p:ph type="sldNum" sz="quarter" idx="12"/>
          </p:nvPr>
        </p:nvSpPr>
        <p:spPr/>
        <p:txBody>
          <a:bodyPr/>
          <a:lstStyle/>
          <a:p>
            <a:fld id="{68E960F0-50DC-49AC-BE35-B9179258901E}" type="slidenum">
              <a:rPr lang="en-US" smtClean="0"/>
              <a:t>‹#›</a:t>
            </a:fld>
            <a:endParaRPr lang="en-US"/>
          </a:p>
        </p:txBody>
      </p:sp>
    </p:spTree>
    <p:extLst>
      <p:ext uri="{BB962C8B-B14F-4D97-AF65-F5344CB8AC3E}">
        <p14:creationId xmlns:p14="http://schemas.microsoft.com/office/powerpoint/2010/main" val="31134893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1972876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7341693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2761953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FFFF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654326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75259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470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3299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8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2055081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995786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722544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735204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1306735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9548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759559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9453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7869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31850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4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92440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95126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24468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4808679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de-DE"/>
              <a:t>Mastertitelformat bearbeiten</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de-DE"/>
              <a:t>Mastertextformat bearbeiten</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3965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de-DE"/>
              <a:t>Mastertextformat bearbeiten</a:t>
            </a:r>
          </a:p>
        </p:txBody>
      </p:sp>
    </p:spTree>
    <p:extLst>
      <p:ext uri="{BB962C8B-B14F-4D97-AF65-F5344CB8AC3E}">
        <p14:creationId xmlns:p14="http://schemas.microsoft.com/office/powerpoint/2010/main" val="14130145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de-DE"/>
              <a:t>Mastertextformat bearbeiten</a:t>
            </a:r>
          </a:p>
        </p:txBody>
      </p:sp>
    </p:spTree>
    <p:extLst>
      <p:ext uri="{BB962C8B-B14F-4D97-AF65-F5344CB8AC3E}">
        <p14:creationId xmlns:p14="http://schemas.microsoft.com/office/powerpoint/2010/main" val="20892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421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62136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0078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6726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7495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Demo slide">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700920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52145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903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0078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4441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8943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4872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27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050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524350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73935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494857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091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BD51-26FE-C000-C157-D8B0385D4C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7BB1D6-2103-3608-EF26-3E0E41808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DD023-42EC-2299-011B-513A28F32426}"/>
              </a:ext>
            </a:extLst>
          </p:cNvPr>
          <p:cNvSpPr>
            <a:spLocks noGrp="1"/>
          </p:cNvSpPr>
          <p:nvPr>
            <p:ph type="dt" sz="half" idx="10"/>
          </p:nvPr>
        </p:nvSpPr>
        <p:spPr/>
        <p:txBody>
          <a:bodyPr/>
          <a:lstStyle/>
          <a:p>
            <a:fld id="{7FD75B12-2E80-4EAD-A595-4CF5E49337C8}" type="datetimeFigureOut">
              <a:rPr lang="en-US" smtClean="0"/>
              <a:t>3/24/2023</a:t>
            </a:fld>
            <a:endParaRPr lang="en-US"/>
          </a:p>
        </p:txBody>
      </p:sp>
      <p:sp>
        <p:nvSpPr>
          <p:cNvPr id="5" name="Footer Placeholder 4">
            <a:extLst>
              <a:ext uri="{FF2B5EF4-FFF2-40B4-BE49-F238E27FC236}">
                <a16:creationId xmlns:a16="http://schemas.microsoft.com/office/drawing/2014/main" id="{41B158D1-81F1-CA37-2085-686690DDB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F438A-6D13-2BBC-7F7C-BD3C782373B0}"/>
              </a:ext>
            </a:extLst>
          </p:cNvPr>
          <p:cNvSpPr>
            <a:spLocks noGrp="1"/>
          </p:cNvSpPr>
          <p:nvPr>
            <p:ph type="sldNum" sz="quarter" idx="12"/>
          </p:nvPr>
        </p:nvSpPr>
        <p:spPr/>
        <p:txBody>
          <a:bodyPr/>
          <a:lstStyle/>
          <a:p>
            <a:fld id="{C4D51B1E-33C3-458B-B496-98CA2DF61560}" type="slidenum">
              <a:rPr lang="en-US" smtClean="0"/>
              <a:t>‹#›</a:t>
            </a:fld>
            <a:endParaRPr lang="en-US"/>
          </a:p>
        </p:txBody>
      </p:sp>
    </p:spTree>
    <p:extLst>
      <p:ext uri="{BB962C8B-B14F-4D97-AF65-F5344CB8AC3E}">
        <p14:creationId xmlns:p14="http://schemas.microsoft.com/office/powerpoint/2010/main" val="7589795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23101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192611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4366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7" name="Title 6"/>
          <p:cNvSpPr>
            <a:spLocks noGrp="1"/>
          </p:cNvSpPr>
          <p:nvPr>
            <p:ph type="title"/>
          </p:nvPr>
        </p:nvSpPr>
        <p:spPr>
          <a:xfrm>
            <a:off x="1" y="2"/>
            <a:ext cx="12191999" cy="1109471"/>
          </a:xfrm>
          <a:prstGeom prst="rect">
            <a:avLst/>
          </a:prstGeom>
        </p:spPr>
        <p:txBody>
          <a:bodyPr/>
          <a:lstStyle/>
          <a:p>
            <a:r>
              <a:rPr lang="en-US"/>
              <a:t>Click to edit Master title style</a:t>
            </a:r>
          </a:p>
        </p:txBody>
      </p:sp>
      <p:sp>
        <p:nvSpPr>
          <p:cNvPr id="6" name="Text Placeholder 2"/>
          <p:cNvSpPr>
            <a:spLocks noGrp="1"/>
          </p:cNvSpPr>
          <p:nvPr>
            <p:ph idx="1"/>
          </p:nvPr>
        </p:nvSpPr>
        <p:spPr>
          <a:xfrm>
            <a:off x="-1" y="1201352"/>
            <a:ext cx="12191999" cy="4455296"/>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B51C0779-2008-8040-8DC4-40E25D39B316}"/>
              </a:ext>
            </a:extLst>
          </p:cNvPr>
          <p:cNvSpPr>
            <a:spLocks noGrp="1"/>
          </p:cNvSpPr>
          <p:nvPr>
            <p:ph type="sldNum" sz="quarter"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E54A3D0-3815-B940-8B7C-FCDFD66F27E3}" type="slidenum">
              <a:rPr kumimoji="0" lang="uk-UA" sz="1800" b="0" i="0" u="none" strike="noStrike" kern="1200" cap="none" spc="0" normalizeH="0" baseline="0" noProof="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uk-UA"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88877712"/>
      </p:ext>
    </p:extLst>
  </p:cSld>
  <p:clrMapOvr>
    <a:masterClrMapping/>
  </p:clrMapOvr>
  <p:transition spd="slow">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33952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777781"/>
      </p:ext>
    </p:extLst>
  </p:cSld>
  <p:clrMapOvr>
    <a:masterClrMapping/>
  </p:clrMapOvr>
  <p:transition>
    <p:fade/>
  </p:transition>
  <p:hf sldNum="0" hdr="0" ftr="0" dt="0"/>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9739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Device layout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35AD79-C60C-B342-AE91-481BD3102185}"/>
              </a:ext>
            </a:extLst>
          </p:cNvPr>
          <p:cNvPicPr>
            <a:picLocks noChangeAspect="1"/>
          </p:cNvPicPr>
          <p:nvPr/>
        </p:nvPicPr>
        <p:blipFill rotWithShape="1">
          <a:blip r:embed="rId2"/>
          <a:srcRect b="1633"/>
          <a:stretch/>
        </p:blipFill>
        <p:spPr>
          <a:xfrm>
            <a:off x="1853035" y="1650794"/>
            <a:ext cx="9050034" cy="5208522"/>
          </a:xfrm>
          <a:prstGeom prst="rect">
            <a:avLst/>
          </a:prstGeom>
        </p:spPr>
      </p:pic>
      <p:sp>
        <p:nvSpPr>
          <p:cNvPr id="5" name="Title Placeholder 1">
            <a:extLst>
              <a:ext uri="{FF2B5EF4-FFF2-40B4-BE49-F238E27FC236}">
                <a16:creationId xmlns:a16="http://schemas.microsoft.com/office/drawing/2014/main" id="{46492258-E239-FF4C-9AD1-E67D0C4E124E}"/>
              </a:ext>
            </a:extLst>
          </p:cNvPr>
          <p:cNvSpPr>
            <a:spLocks noGrp="1"/>
          </p:cNvSpPr>
          <p:nvPr>
            <p:ph type="title" hasCustomPrompt="1"/>
          </p:nvPr>
        </p:nvSpPr>
        <p:spPr>
          <a:xfrm>
            <a:off x="426425"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3 - laptop</a:t>
            </a:r>
          </a:p>
        </p:txBody>
      </p:sp>
      <p:sp>
        <p:nvSpPr>
          <p:cNvPr id="6" name="Text Placeholder 3">
            <a:extLst>
              <a:ext uri="{FF2B5EF4-FFF2-40B4-BE49-F238E27FC236}">
                <a16:creationId xmlns:a16="http://schemas.microsoft.com/office/drawing/2014/main" id="{10B3D35C-7DEA-7D45-B911-7FFA294C5B82}"/>
              </a:ext>
            </a:extLst>
          </p:cNvPr>
          <p:cNvSpPr>
            <a:spLocks noGrp="1"/>
          </p:cNvSpPr>
          <p:nvPr>
            <p:ph type="body" sz="quarter" idx="12" hasCustomPrompt="1"/>
          </p:nvPr>
        </p:nvSpPr>
        <p:spPr>
          <a:xfrm>
            <a:off x="426424" y="1083831"/>
            <a:ext cx="11339774" cy="353070"/>
          </a:xfrm>
        </p:spPr>
        <p:txBody>
          <a:bodyPr wrap="square" lIns="0" tIns="0" rIns="0" bIns="0">
            <a:spAutoFit/>
          </a:bodyPr>
          <a:lstStyle>
            <a:lvl1pPr marL="0" indent="0">
              <a:lnSpc>
                <a:spcPct val="90000"/>
              </a:lnSpc>
              <a:spcBef>
                <a:spcPts val="0"/>
              </a:spcBef>
              <a:spcAft>
                <a:spcPts val="1274"/>
              </a:spcAft>
              <a:buNone/>
              <a:defRPr sz="2548" b="0" i="0">
                <a:solidFill>
                  <a:schemeClr val="accent1"/>
                </a:solidFill>
                <a:latin typeface="+mn-lt"/>
              </a:defRPr>
            </a:lvl1pPr>
            <a:lvl2pPr marL="224030" indent="0">
              <a:lnSpc>
                <a:spcPct val="90000"/>
              </a:lnSpc>
              <a:spcBef>
                <a:spcPts val="0"/>
              </a:spcBef>
              <a:spcAft>
                <a:spcPts val="1274"/>
              </a:spcAft>
              <a:buNone/>
              <a:defRPr sz="1960">
                <a:solidFill>
                  <a:schemeClr val="tx2"/>
                </a:solidFill>
              </a:defRPr>
            </a:lvl2pPr>
            <a:lvl3pPr marL="448059" indent="0">
              <a:spcBef>
                <a:spcPts val="0"/>
              </a:spcBef>
              <a:spcAft>
                <a:spcPts val="1274"/>
              </a:spcAft>
              <a:buNone/>
              <a:defRPr sz="1960"/>
            </a:lvl3pPr>
            <a:lvl4pPr marL="672088" indent="0">
              <a:spcBef>
                <a:spcPts val="0"/>
              </a:spcBef>
              <a:spcAft>
                <a:spcPts val="1274"/>
              </a:spcAft>
              <a:buNone/>
              <a:defRPr sz="1960"/>
            </a:lvl4pPr>
            <a:lvl5pPr marL="896117" indent="0">
              <a:buNone/>
              <a:defRPr/>
            </a:lvl5pPr>
          </a:lstStyle>
          <a:p>
            <a:pPr lvl="0"/>
            <a:r>
              <a:rPr lang="en-US"/>
              <a:t>Subtitle Segoe UI 26pt</a:t>
            </a:r>
          </a:p>
        </p:txBody>
      </p:sp>
      <p:sp>
        <p:nvSpPr>
          <p:cNvPr id="9" name="Picture Placeholder 2">
            <a:extLst>
              <a:ext uri="{FF2B5EF4-FFF2-40B4-BE49-F238E27FC236}">
                <a16:creationId xmlns:a16="http://schemas.microsoft.com/office/drawing/2014/main" id="{5FAE5873-970A-8C43-AD57-161C5A79CBF3}"/>
              </a:ext>
            </a:extLst>
          </p:cNvPr>
          <p:cNvSpPr>
            <a:spLocks noGrp="1"/>
          </p:cNvSpPr>
          <p:nvPr>
            <p:ph type="pic" sz="quarter" idx="14" hasCustomPrompt="1"/>
          </p:nvPr>
        </p:nvSpPr>
        <p:spPr>
          <a:xfrm>
            <a:off x="2913383" y="2023837"/>
            <a:ext cx="6929915" cy="1550681"/>
          </a:xfrm>
        </p:spPr>
        <p:txBody>
          <a:bodyPr/>
          <a:lstStyle>
            <a:lvl1pPr marL="0" marR="0" indent="0" algn="l" defTabSz="914093"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093"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icon to add product image</a:t>
            </a:r>
            <a:br>
              <a:rPr lang="en-US"/>
            </a:br>
            <a:r>
              <a:rPr lang="en-US"/>
              <a:t>Size to 1.6 x 1 ratio</a:t>
            </a:r>
          </a:p>
          <a:p>
            <a:endParaRPr lang="en-US"/>
          </a:p>
          <a:p>
            <a:endParaRPr lang="en-US"/>
          </a:p>
        </p:txBody>
      </p:sp>
    </p:spTree>
    <p:extLst>
      <p:ext uri="{BB962C8B-B14F-4D97-AF65-F5344CB8AC3E}">
        <p14:creationId xmlns:p14="http://schemas.microsoft.com/office/powerpoint/2010/main" val="38057062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3.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theme" Target="../theme/theme4.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image" Target="../media/image18.emf"/><Relationship Id="rId8" Type="http://schemas.openxmlformats.org/officeDocument/2006/relationships/slideLayout" Target="../slideLayouts/slideLayout63.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27.xml"/><Relationship Id="rId21" Type="http://schemas.openxmlformats.org/officeDocument/2006/relationships/slideLayout" Target="../slideLayouts/slideLayout122.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63" Type="http://schemas.openxmlformats.org/officeDocument/2006/relationships/slideLayout" Target="../slideLayouts/slideLayout164.xml"/><Relationship Id="rId68" Type="http://schemas.openxmlformats.org/officeDocument/2006/relationships/slideLayout" Target="../slideLayouts/slideLayout169.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3" Type="http://schemas.openxmlformats.org/officeDocument/2006/relationships/slideLayout" Target="../slideLayouts/slideLayout154.xml"/><Relationship Id="rId58" Type="http://schemas.openxmlformats.org/officeDocument/2006/relationships/slideLayout" Target="../slideLayouts/slideLayout159.xml"/><Relationship Id="rId66" Type="http://schemas.openxmlformats.org/officeDocument/2006/relationships/slideLayout" Target="../slideLayouts/slideLayout167.xml"/><Relationship Id="rId5" Type="http://schemas.openxmlformats.org/officeDocument/2006/relationships/slideLayout" Target="../slideLayouts/slideLayout106.xml"/><Relationship Id="rId61" Type="http://schemas.openxmlformats.org/officeDocument/2006/relationships/slideLayout" Target="../slideLayouts/slideLayout162.xml"/><Relationship Id="rId19" Type="http://schemas.openxmlformats.org/officeDocument/2006/relationships/slideLayout" Target="../slideLayouts/slideLayout12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56" Type="http://schemas.openxmlformats.org/officeDocument/2006/relationships/slideLayout" Target="../slideLayouts/slideLayout157.xml"/><Relationship Id="rId64" Type="http://schemas.openxmlformats.org/officeDocument/2006/relationships/slideLayout" Target="../slideLayouts/slideLayout165.xml"/><Relationship Id="rId69" Type="http://schemas.openxmlformats.org/officeDocument/2006/relationships/theme" Target="../theme/theme5.xml"/><Relationship Id="rId8" Type="http://schemas.openxmlformats.org/officeDocument/2006/relationships/slideLayout" Target="../slideLayouts/slideLayout109.xml"/><Relationship Id="rId51" Type="http://schemas.openxmlformats.org/officeDocument/2006/relationships/slideLayout" Target="../slideLayouts/slideLayout152.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59" Type="http://schemas.openxmlformats.org/officeDocument/2006/relationships/slideLayout" Target="../slideLayouts/slideLayout160.xml"/><Relationship Id="rId67" Type="http://schemas.openxmlformats.org/officeDocument/2006/relationships/slideLayout" Target="../slideLayouts/slideLayout168.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54" Type="http://schemas.openxmlformats.org/officeDocument/2006/relationships/slideLayout" Target="../slideLayouts/slideLayout155.xml"/><Relationship Id="rId62" Type="http://schemas.openxmlformats.org/officeDocument/2006/relationships/slideLayout" Target="../slideLayouts/slideLayout163.xml"/><Relationship Id="rId70" Type="http://schemas.openxmlformats.org/officeDocument/2006/relationships/image" Target="../media/image18.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 Id="rId57" Type="http://schemas.openxmlformats.org/officeDocument/2006/relationships/slideLayout" Target="../slideLayouts/slideLayout158.xml"/><Relationship Id="rId10" Type="http://schemas.openxmlformats.org/officeDocument/2006/relationships/slideLayout" Target="../slideLayouts/slideLayout111.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slideLayout" Target="../slideLayouts/slideLayout153.xml"/><Relationship Id="rId60" Type="http://schemas.openxmlformats.org/officeDocument/2006/relationships/slideLayout" Target="../slideLayouts/slideLayout161.xml"/><Relationship Id="rId65" Type="http://schemas.openxmlformats.org/officeDocument/2006/relationships/slideLayout" Target="../slideLayouts/slideLayout166.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9" Type="http://schemas.openxmlformats.org/officeDocument/2006/relationships/slideLayout" Target="../slideLayouts/slideLayout140.xml"/><Relationship Id="rId34" Type="http://schemas.openxmlformats.org/officeDocument/2006/relationships/slideLayout" Target="../slideLayouts/slideLayout135.xml"/><Relationship Id="rId50" Type="http://schemas.openxmlformats.org/officeDocument/2006/relationships/slideLayout" Target="../slideLayouts/slideLayout151.xml"/><Relationship Id="rId55" Type="http://schemas.openxmlformats.org/officeDocument/2006/relationships/slideLayout" Target="../slideLayouts/slideLayout1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6.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8040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F1E36-3CF9-BAEE-AD6F-B2462A98B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C15C16-6803-5B0F-5B98-3652721319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973FEB-4B41-38E3-536A-3D78395A3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5D80B-DCD7-43F9-A96A-C4DFD5F81C71}" type="datetimeFigureOut">
              <a:rPr lang="en-US" smtClean="0"/>
              <a:t>3/24/2023</a:t>
            </a:fld>
            <a:endParaRPr lang="en-US"/>
          </a:p>
        </p:txBody>
      </p:sp>
      <p:sp>
        <p:nvSpPr>
          <p:cNvPr id="5" name="Footer Placeholder 4">
            <a:extLst>
              <a:ext uri="{FF2B5EF4-FFF2-40B4-BE49-F238E27FC236}">
                <a16:creationId xmlns:a16="http://schemas.microsoft.com/office/drawing/2014/main" id="{59F16E39-C318-88A2-56B5-FAE953AF0C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0560F-7E69-DA3C-E914-0A6D4EC2E8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FEEA2-FFFB-42E7-8889-D85AB47450BA}" type="slidenum">
              <a:rPr lang="en-US" smtClean="0"/>
              <a:t>‹#›</a:t>
            </a:fld>
            <a:endParaRPr lang="en-US"/>
          </a:p>
        </p:txBody>
      </p:sp>
    </p:spTree>
    <p:extLst>
      <p:ext uri="{BB962C8B-B14F-4D97-AF65-F5344CB8AC3E}">
        <p14:creationId xmlns:p14="http://schemas.microsoft.com/office/powerpoint/2010/main" val="25847535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9DE709-D950-D504-13D5-15ABE7D97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E48712-46A6-F079-AD7F-EFE685749B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2A975-877D-79B7-FA85-7A3BD442AD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AE7411-19F1-4F6D-A3C6-DD71D5F76FFF}" type="datetimeFigureOut">
              <a:rPr lang="en-US" smtClean="0"/>
              <a:t>3/24/2023</a:t>
            </a:fld>
            <a:endParaRPr lang="en-US"/>
          </a:p>
        </p:txBody>
      </p:sp>
      <p:sp>
        <p:nvSpPr>
          <p:cNvPr id="5" name="Footer Placeholder 4">
            <a:extLst>
              <a:ext uri="{FF2B5EF4-FFF2-40B4-BE49-F238E27FC236}">
                <a16:creationId xmlns:a16="http://schemas.microsoft.com/office/drawing/2014/main" id="{6F736E0E-33CF-B81B-B4A3-A3BA47A77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D8E01A-985F-CCEB-FF3E-E38FB9C4A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E960F0-50DC-49AC-BE35-B9179258901E}" type="slidenum">
              <a:rPr lang="en-US" smtClean="0"/>
              <a:t>‹#›</a:t>
            </a:fld>
            <a:endParaRPr lang="en-US"/>
          </a:p>
        </p:txBody>
      </p:sp>
    </p:spTree>
    <p:extLst>
      <p:ext uri="{BB962C8B-B14F-4D97-AF65-F5344CB8AC3E}">
        <p14:creationId xmlns:p14="http://schemas.microsoft.com/office/powerpoint/2010/main" val="39081833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0399113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772381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 id="2147483824" r:id="rId59"/>
    <p:sldLayoutId id="2147483825" r:id="rId60"/>
    <p:sldLayoutId id="2147483826" r:id="rId61"/>
    <p:sldLayoutId id="2147483827" r:id="rId62"/>
    <p:sldLayoutId id="2147483828" r:id="rId63"/>
    <p:sldLayoutId id="2147483829" r:id="rId64"/>
    <p:sldLayoutId id="2147483830" r:id="rId65"/>
    <p:sldLayoutId id="2147483831" r:id="rId66"/>
    <p:sldLayoutId id="2147483832" r:id="rId67"/>
    <p:sldLayoutId id="2147483833"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C6F59C-9583-C5AF-7A39-8B4AD1CB2E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5A742D-B68A-B0E1-F2A3-A136806AB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31CA64-7D07-CD02-B9D1-57899AFBF6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AC9D0E-2EA4-491F-9C23-B390EB25D190}" type="datetimeFigureOut">
              <a:rPr lang="en-US" smtClean="0"/>
              <a:t>3/24/2023</a:t>
            </a:fld>
            <a:endParaRPr lang="en-US"/>
          </a:p>
        </p:txBody>
      </p:sp>
      <p:sp>
        <p:nvSpPr>
          <p:cNvPr id="5" name="Footer Placeholder 4">
            <a:extLst>
              <a:ext uri="{FF2B5EF4-FFF2-40B4-BE49-F238E27FC236}">
                <a16:creationId xmlns:a16="http://schemas.microsoft.com/office/drawing/2014/main" id="{3D61515B-A187-D188-2E7C-29F3AB3E4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85B8CC-2991-073F-6363-821814A80F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0DB42E-4374-4BCD-AA4C-E1D74FDC14BE}" type="slidenum">
              <a:rPr lang="en-US" smtClean="0"/>
              <a:t>‹#›</a:t>
            </a:fld>
            <a:endParaRPr lang="en-US"/>
          </a:p>
        </p:txBody>
      </p:sp>
    </p:spTree>
    <p:extLst>
      <p:ext uri="{BB962C8B-B14F-4D97-AF65-F5344CB8AC3E}">
        <p14:creationId xmlns:p14="http://schemas.microsoft.com/office/powerpoint/2010/main" val="1524804109"/>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60.png"/><Relationship Id="rId5" Type="http://schemas.openxmlformats.org/officeDocument/2006/relationships/image" Target="../media/image57.jpeg"/><Relationship Id="rId4" Type="http://schemas.openxmlformats.org/officeDocument/2006/relationships/image" Target="../media/image58.jpeg"/></Relationships>
</file>

<file path=ppt/slides/_rels/slide1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9.png"/><Relationship Id="rId7" Type="http://schemas.openxmlformats.org/officeDocument/2006/relationships/hyperlink" Target="https://sts.windows.net/7ad0bad0-2594-44dc-8510-ac28fc4635a0/"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60.png"/><Relationship Id="rId5" Type="http://schemas.openxmlformats.org/officeDocument/2006/relationships/hyperlink" Target="https://login.microsoftonline.com/7ad0bad0-2594-44dc-8510-ac28fc4635a0/saml2/" TargetMode="External"/><Relationship Id="rId4" Type="http://schemas.openxmlformats.org/officeDocument/2006/relationships/image" Target="../media/image5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58.jpe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7.xml"/><Relationship Id="rId6" Type="http://schemas.openxmlformats.org/officeDocument/2006/relationships/hyperlink" Target="https://login.microsoftonline.com/7ad0bad0-2594-44dc-8510-ac28fc4635a0/saml2/70a0e069-91f3-41b4-85d1-61f51bef3432" TargetMode="External"/><Relationship Id="rId5" Type="http://schemas.openxmlformats.org/officeDocument/2006/relationships/image" Target="../media/image62.png"/><Relationship Id="rId4" Type="http://schemas.openxmlformats.org/officeDocument/2006/relationships/hyperlink" Target="https://sts.windows.net/7ad0bad0-2594-44dc-8510-ac28fc4635a0/70a0e069-91f3-41b4-85d1-61f51bef3432"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ka.ms/ClaimsTest" TargetMode="Externa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ka.ms/adfs2azureadworkshop" TargetMode="External"/><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8.jpeg"/></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solidFill>
                  <a:schemeClr val="tx1"/>
                </a:solidFill>
              </a:rPr>
              <a:t>Identity Foundations</a:t>
            </a:r>
          </a:p>
        </p:txBody>
      </p:sp>
    </p:spTree>
    <p:extLst>
      <p:ext uri="{BB962C8B-B14F-4D97-AF65-F5344CB8AC3E}">
        <p14:creationId xmlns:p14="http://schemas.microsoft.com/office/powerpoint/2010/main" val="42409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a:solidFill>
                  <a:schemeClr val="tx1"/>
                </a:solidFill>
              </a:rPr>
              <a:t>Multiple Instances of the </a:t>
            </a:r>
            <a:r>
              <a:rPr lang="en-US"/>
              <a:t>S</a:t>
            </a:r>
            <a:r>
              <a:rPr lang="en-US">
                <a:solidFill>
                  <a:schemeClr val="tx1"/>
                </a:solidFill>
              </a:rPr>
              <a:t>am</a:t>
            </a:r>
            <a:r>
              <a:rPr lang="en-US"/>
              <a:t>e Application</a:t>
            </a:r>
            <a:endParaRPr lang="en-US">
              <a:solidFill>
                <a:schemeClr val="tx1"/>
              </a:solidFill>
            </a:endParaRPr>
          </a:p>
        </p:txBody>
      </p:sp>
    </p:spTree>
    <p:extLst>
      <p:ext uri="{BB962C8B-B14F-4D97-AF65-F5344CB8AC3E}">
        <p14:creationId xmlns:p14="http://schemas.microsoft.com/office/powerpoint/2010/main" val="85016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133531" y="220646"/>
            <a:ext cx="11018520" cy="492443"/>
          </a:xfrm>
        </p:spPr>
        <p:txBody>
          <a:bodyPr>
            <a:normAutofit fontScale="90000"/>
          </a:bodyPr>
          <a:lstStyle/>
          <a:p>
            <a:r>
              <a:rPr lang="en-US" sz="3200" b="1">
                <a:solidFill>
                  <a:schemeClr val="tx1"/>
                </a:solidFill>
                <a:latin typeface="Segoe UI Semibold" panose="020B0702040204020203" pitchFamily="34" charset="0"/>
                <a:cs typeface="Segoe UI Semibold" panose="020B0702040204020203" pitchFamily="34" charset="0"/>
              </a:rPr>
              <a:t>Multiple Instances Example</a:t>
            </a:r>
            <a:endParaRPr lang="en-US" sz="3200" b="1">
              <a:solidFill>
                <a:schemeClr val="tx1"/>
              </a:solidFill>
              <a:cs typeface="Segoe UI"/>
            </a:endParaRPr>
          </a:p>
        </p:txBody>
      </p:sp>
      <p:pic>
        <p:nvPicPr>
          <p:cNvPr id="1028" name="Picture 4" descr="See the source image">
            <a:extLst>
              <a:ext uri="{FF2B5EF4-FFF2-40B4-BE49-F238E27FC236}">
                <a16:creationId xmlns:a16="http://schemas.microsoft.com/office/drawing/2014/main" id="{19B36FBF-4562-41C7-3706-834E8FBC1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502" y="1553000"/>
            <a:ext cx="1207396" cy="12073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user clipart logo">
            <a:extLst>
              <a:ext uri="{FF2B5EF4-FFF2-40B4-BE49-F238E27FC236}">
                <a16:creationId xmlns:a16="http://schemas.microsoft.com/office/drawing/2014/main" id="{FD670F95-09FB-9F79-6ACE-ED1B88C08E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419" y="1646228"/>
            <a:ext cx="1488868" cy="120004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D26A2781-5365-EF02-F35A-8723E0063D83}"/>
              </a:ext>
            </a:extLst>
          </p:cNvPr>
          <p:cNvCxnSpPr>
            <a:cxnSpLocks/>
          </p:cNvCxnSpPr>
          <p:nvPr/>
        </p:nvCxnSpPr>
        <p:spPr>
          <a:xfrm flipH="1">
            <a:off x="8776384" y="2799355"/>
            <a:ext cx="14816" cy="22493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25FABC-2726-5197-BB64-89F35AEC36E5}"/>
              </a:ext>
            </a:extLst>
          </p:cNvPr>
          <p:cNvCxnSpPr>
            <a:cxnSpLocks/>
          </p:cNvCxnSpPr>
          <p:nvPr/>
        </p:nvCxnSpPr>
        <p:spPr>
          <a:xfrm>
            <a:off x="5717732" y="2799355"/>
            <a:ext cx="0" cy="22924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045A4C-6607-449F-E9CE-3E81B2D66585}"/>
              </a:ext>
            </a:extLst>
          </p:cNvPr>
          <p:cNvCxnSpPr>
            <a:cxnSpLocks/>
          </p:cNvCxnSpPr>
          <p:nvPr/>
        </p:nvCxnSpPr>
        <p:spPr>
          <a:xfrm>
            <a:off x="1654224" y="3004017"/>
            <a:ext cx="3997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B8CF85-2413-9672-8F1E-0EC7E1562BC4}"/>
              </a:ext>
            </a:extLst>
          </p:cNvPr>
          <p:cNvCxnSpPr>
            <a:cxnSpLocks/>
          </p:cNvCxnSpPr>
          <p:nvPr/>
        </p:nvCxnSpPr>
        <p:spPr>
          <a:xfrm flipH="1">
            <a:off x="1698625" y="3287050"/>
            <a:ext cx="3944166" cy="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1B988A-A29E-C1AC-6944-AAAACAE2DAF2}"/>
              </a:ext>
            </a:extLst>
          </p:cNvPr>
          <p:cNvCxnSpPr>
            <a:cxnSpLocks/>
          </p:cNvCxnSpPr>
          <p:nvPr/>
        </p:nvCxnSpPr>
        <p:spPr>
          <a:xfrm flipV="1">
            <a:off x="1683237" y="3833601"/>
            <a:ext cx="7093147" cy="22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7C5AC12-524A-7549-93F1-6F5D9F7AC543}"/>
              </a:ext>
            </a:extLst>
          </p:cNvPr>
          <p:cNvCxnSpPr>
            <a:cxnSpLocks/>
          </p:cNvCxnSpPr>
          <p:nvPr/>
        </p:nvCxnSpPr>
        <p:spPr>
          <a:xfrm flipH="1">
            <a:off x="1625093" y="4142078"/>
            <a:ext cx="7166107" cy="5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55723E3-08DA-F0B0-0B1D-2424FD390AD2}"/>
              </a:ext>
            </a:extLst>
          </p:cNvPr>
          <p:cNvCxnSpPr>
            <a:cxnSpLocks/>
          </p:cNvCxnSpPr>
          <p:nvPr/>
        </p:nvCxnSpPr>
        <p:spPr>
          <a:xfrm flipV="1">
            <a:off x="1650841" y="4790810"/>
            <a:ext cx="4048561" cy="2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BCC023-9364-B2E8-6E4F-C65EB023271D}"/>
              </a:ext>
            </a:extLst>
          </p:cNvPr>
          <p:cNvCxnSpPr>
            <a:cxnSpLocks/>
          </p:cNvCxnSpPr>
          <p:nvPr/>
        </p:nvCxnSpPr>
        <p:spPr>
          <a:xfrm>
            <a:off x="1552132" y="2799355"/>
            <a:ext cx="0" cy="2292419"/>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4" name="Picture 43" descr="Image result for salesforce logo">
            <a:extLst>
              <a:ext uri="{FF2B5EF4-FFF2-40B4-BE49-F238E27FC236}">
                <a16:creationId xmlns:a16="http://schemas.microsoft.com/office/drawing/2014/main" id="{D7A68649-4495-5787-ABE5-2CA78FB928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80" t="14547" r="13848" b="15248"/>
          <a:stretch/>
        </p:blipFill>
        <p:spPr bwMode="auto">
          <a:xfrm>
            <a:off x="5309217" y="4994445"/>
            <a:ext cx="991505" cy="69737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D89E5C0-5E39-790F-8F23-AEF361404185}"/>
              </a:ext>
            </a:extLst>
          </p:cNvPr>
          <p:cNvSpPr txBox="1"/>
          <p:nvPr/>
        </p:nvSpPr>
        <p:spPr>
          <a:xfrm>
            <a:off x="1244852" y="2806980"/>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48" name="TextBox 47">
            <a:extLst>
              <a:ext uri="{FF2B5EF4-FFF2-40B4-BE49-F238E27FC236}">
                <a16:creationId xmlns:a16="http://schemas.microsoft.com/office/drawing/2014/main" id="{7BCAAC2B-F4AC-6C59-BCEA-D59B395BEAA7}"/>
              </a:ext>
            </a:extLst>
          </p:cNvPr>
          <p:cNvSpPr txBox="1"/>
          <p:nvPr/>
        </p:nvSpPr>
        <p:spPr>
          <a:xfrm>
            <a:off x="1236143" y="3117773"/>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0" name="TextBox 49">
            <a:extLst>
              <a:ext uri="{FF2B5EF4-FFF2-40B4-BE49-F238E27FC236}">
                <a16:creationId xmlns:a16="http://schemas.microsoft.com/office/drawing/2014/main" id="{D96A6C44-332D-501E-3203-B55E81CC3C94}"/>
              </a:ext>
            </a:extLst>
          </p:cNvPr>
          <p:cNvSpPr txBox="1"/>
          <p:nvPr/>
        </p:nvSpPr>
        <p:spPr>
          <a:xfrm>
            <a:off x="1209614" y="3687181"/>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52" name="TextBox 51">
            <a:extLst>
              <a:ext uri="{FF2B5EF4-FFF2-40B4-BE49-F238E27FC236}">
                <a16:creationId xmlns:a16="http://schemas.microsoft.com/office/drawing/2014/main" id="{3A50B37C-47FD-2094-BC6F-DEA85897F877}"/>
              </a:ext>
            </a:extLst>
          </p:cNvPr>
          <p:cNvSpPr txBox="1"/>
          <p:nvPr/>
        </p:nvSpPr>
        <p:spPr>
          <a:xfrm>
            <a:off x="1224430" y="4036159"/>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55" name="TextBox 54">
            <a:extLst>
              <a:ext uri="{FF2B5EF4-FFF2-40B4-BE49-F238E27FC236}">
                <a16:creationId xmlns:a16="http://schemas.microsoft.com/office/drawing/2014/main" id="{90772360-BC62-FBED-C948-F44E4BD5FB32}"/>
              </a:ext>
            </a:extLst>
          </p:cNvPr>
          <p:cNvSpPr txBox="1"/>
          <p:nvPr/>
        </p:nvSpPr>
        <p:spPr>
          <a:xfrm>
            <a:off x="1276544" y="4640837"/>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6" name="TextBox 55">
            <a:extLst>
              <a:ext uri="{FF2B5EF4-FFF2-40B4-BE49-F238E27FC236}">
                <a16:creationId xmlns:a16="http://schemas.microsoft.com/office/drawing/2014/main" id="{0F93A27C-D6DE-E78B-19D4-DA45F137A2A2}"/>
              </a:ext>
            </a:extLst>
          </p:cNvPr>
          <p:cNvSpPr txBox="1"/>
          <p:nvPr/>
        </p:nvSpPr>
        <p:spPr>
          <a:xfrm>
            <a:off x="2690712" y="2709268"/>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SP-Initiated Sign-On</a:t>
            </a:r>
          </a:p>
        </p:txBody>
      </p:sp>
      <p:sp>
        <p:nvSpPr>
          <p:cNvPr id="57" name="TextBox 56">
            <a:extLst>
              <a:ext uri="{FF2B5EF4-FFF2-40B4-BE49-F238E27FC236}">
                <a16:creationId xmlns:a16="http://schemas.microsoft.com/office/drawing/2014/main" id="{32EF2447-BB2F-646F-2BE6-5A1EA6A4F20F}"/>
              </a:ext>
            </a:extLst>
          </p:cNvPr>
          <p:cNvSpPr txBox="1"/>
          <p:nvPr/>
        </p:nvSpPr>
        <p:spPr>
          <a:xfrm>
            <a:off x="2939903" y="3013138"/>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Request</a:t>
            </a:r>
          </a:p>
        </p:txBody>
      </p:sp>
      <p:sp>
        <p:nvSpPr>
          <p:cNvPr id="58" name="TextBox 57">
            <a:extLst>
              <a:ext uri="{FF2B5EF4-FFF2-40B4-BE49-F238E27FC236}">
                <a16:creationId xmlns:a16="http://schemas.microsoft.com/office/drawing/2014/main" id="{B8083539-B115-DB21-5186-E26A8D53EC4D}"/>
              </a:ext>
            </a:extLst>
          </p:cNvPr>
          <p:cNvSpPr txBox="1"/>
          <p:nvPr/>
        </p:nvSpPr>
        <p:spPr>
          <a:xfrm>
            <a:off x="2597392" y="3582241"/>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Request Sent to IdP</a:t>
            </a:r>
          </a:p>
        </p:txBody>
      </p:sp>
      <p:sp>
        <p:nvSpPr>
          <p:cNvPr id="59" name="TextBox 58">
            <a:extLst>
              <a:ext uri="{FF2B5EF4-FFF2-40B4-BE49-F238E27FC236}">
                <a16:creationId xmlns:a16="http://schemas.microsoft.com/office/drawing/2014/main" id="{2F28F91E-B8F7-EDEA-43AF-97B4BFB1CA4E}"/>
              </a:ext>
            </a:extLst>
          </p:cNvPr>
          <p:cNvSpPr txBox="1"/>
          <p:nvPr/>
        </p:nvSpPr>
        <p:spPr>
          <a:xfrm>
            <a:off x="3048000" y="3918846"/>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Assertion</a:t>
            </a:r>
          </a:p>
        </p:txBody>
      </p:sp>
      <p:sp>
        <p:nvSpPr>
          <p:cNvPr id="60" name="TextBox 59">
            <a:extLst>
              <a:ext uri="{FF2B5EF4-FFF2-40B4-BE49-F238E27FC236}">
                <a16:creationId xmlns:a16="http://schemas.microsoft.com/office/drawing/2014/main" id="{8D6396A2-859E-8D7A-F912-B1A1713C28AA}"/>
              </a:ext>
            </a:extLst>
          </p:cNvPr>
          <p:cNvSpPr txBox="1"/>
          <p:nvPr/>
        </p:nvSpPr>
        <p:spPr>
          <a:xfrm>
            <a:off x="2865779" y="4543651"/>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Assertion to SP</a:t>
            </a:r>
          </a:p>
        </p:txBody>
      </p:sp>
      <p:pic>
        <p:nvPicPr>
          <p:cNvPr id="61" name="Picture 60" descr="Image result for salesforce logo">
            <a:extLst>
              <a:ext uri="{FF2B5EF4-FFF2-40B4-BE49-F238E27FC236}">
                <a16:creationId xmlns:a16="http://schemas.microsoft.com/office/drawing/2014/main" id="{4D944A97-527A-8F2E-DF6D-4456DE8309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80" t="14547" r="13848" b="15248"/>
          <a:stretch/>
        </p:blipFill>
        <p:spPr bwMode="auto">
          <a:xfrm>
            <a:off x="5300390" y="2071616"/>
            <a:ext cx="991505" cy="697378"/>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A881972B-A5E3-5854-64EB-B5DEBEC62963}"/>
              </a:ext>
            </a:extLst>
          </p:cNvPr>
          <p:cNvCxnSpPr>
            <a:cxnSpLocks/>
          </p:cNvCxnSpPr>
          <p:nvPr/>
        </p:nvCxnSpPr>
        <p:spPr>
          <a:xfrm>
            <a:off x="1676014" y="3299780"/>
            <a:ext cx="0" cy="53382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C60B8B80-CBB8-A530-8B77-FD896F7A80D2}"/>
              </a:ext>
            </a:extLst>
          </p:cNvPr>
          <p:cNvCxnSpPr>
            <a:stCxn id="1028" idx="3"/>
          </p:cNvCxnSpPr>
          <p:nvPr/>
        </p:nvCxnSpPr>
        <p:spPr>
          <a:xfrm flipV="1">
            <a:off x="9394898" y="1722315"/>
            <a:ext cx="777802" cy="434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46A2DCEA-28E9-DAA1-56BB-C6273F59835B}"/>
              </a:ext>
            </a:extLst>
          </p:cNvPr>
          <p:cNvCxnSpPr>
            <a:cxnSpLocks/>
            <a:stCxn id="1028" idx="3"/>
          </p:cNvCxnSpPr>
          <p:nvPr/>
        </p:nvCxnSpPr>
        <p:spPr>
          <a:xfrm>
            <a:off x="9394898" y="2156698"/>
            <a:ext cx="777802" cy="419709"/>
          </a:xfrm>
          <a:prstGeom prst="line">
            <a:avLst/>
          </a:prstGeom>
        </p:spPr>
        <p:style>
          <a:lnRef idx="1">
            <a:schemeClr val="accent1"/>
          </a:lnRef>
          <a:fillRef idx="0">
            <a:schemeClr val="accent1"/>
          </a:fillRef>
          <a:effectRef idx="0">
            <a:schemeClr val="accent1"/>
          </a:effectRef>
          <a:fontRef idx="minor">
            <a:schemeClr val="tx1"/>
          </a:fontRef>
        </p:style>
      </p:cxnSp>
      <p:pic>
        <p:nvPicPr>
          <p:cNvPr id="1048" name="Picture 1047" descr="Image result for salesforce logo">
            <a:extLst>
              <a:ext uri="{FF2B5EF4-FFF2-40B4-BE49-F238E27FC236}">
                <a16:creationId xmlns:a16="http://schemas.microsoft.com/office/drawing/2014/main" id="{915AE530-C227-25EB-6FDD-470315F50B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80" t="14547" r="13848" b="15248"/>
          <a:stretch/>
        </p:blipFill>
        <p:spPr bwMode="auto">
          <a:xfrm>
            <a:off x="10188324" y="1204974"/>
            <a:ext cx="991505" cy="697378"/>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1048" descr="Image result for salesforce logo">
            <a:extLst>
              <a:ext uri="{FF2B5EF4-FFF2-40B4-BE49-F238E27FC236}">
                <a16:creationId xmlns:a16="http://schemas.microsoft.com/office/drawing/2014/main" id="{5D8EA238-BB28-5AEF-A4A1-14E7A9036B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80" t="14547" r="13848" b="15248"/>
          <a:stretch/>
        </p:blipFill>
        <p:spPr bwMode="auto">
          <a:xfrm>
            <a:off x="10188324" y="2246250"/>
            <a:ext cx="991505" cy="697378"/>
          </a:xfrm>
          <a:prstGeom prst="rect">
            <a:avLst/>
          </a:prstGeom>
          <a:noFill/>
          <a:extLst>
            <a:ext uri="{909E8E84-426E-40DD-AFC4-6F175D3DCCD1}">
              <a14:hiddenFill xmlns:a14="http://schemas.microsoft.com/office/drawing/2010/main">
                <a:solidFill>
                  <a:srgbClr val="FFFFFF"/>
                </a:solidFill>
              </a14:hiddenFill>
            </a:ext>
          </a:extLst>
        </p:spPr>
      </p:pic>
      <p:sp>
        <p:nvSpPr>
          <p:cNvPr id="1051" name="TextBox 1050">
            <a:extLst>
              <a:ext uri="{FF2B5EF4-FFF2-40B4-BE49-F238E27FC236}">
                <a16:creationId xmlns:a16="http://schemas.microsoft.com/office/drawing/2014/main" id="{95F71437-2505-4CDE-2519-50E7B51FD2FA}"/>
              </a:ext>
            </a:extLst>
          </p:cNvPr>
          <p:cNvSpPr txBox="1"/>
          <p:nvPr/>
        </p:nvSpPr>
        <p:spPr>
          <a:xfrm>
            <a:off x="9846737" y="2930090"/>
            <a:ext cx="19430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Identifier Uris (Entity ID): </a:t>
            </a: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https://Instance2.my.salesforce.com</a:t>
            </a:r>
            <a:endParaRPr kumimoji="0" lang="en-US" sz="1800" b="0"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52" name="TextBox 1051">
            <a:extLst>
              <a:ext uri="{FF2B5EF4-FFF2-40B4-BE49-F238E27FC236}">
                <a16:creationId xmlns:a16="http://schemas.microsoft.com/office/drawing/2014/main" id="{51424752-8920-2A09-60F5-A670C601CC2D}"/>
              </a:ext>
            </a:extLst>
          </p:cNvPr>
          <p:cNvSpPr txBox="1"/>
          <p:nvPr/>
        </p:nvSpPr>
        <p:spPr>
          <a:xfrm>
            <a:off x="9906003" y="894862"/>
            <a:ext cx="19430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Identifier Uris (Entity ID): </a:t>
            </a: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https://Instance1.my.salesforce.com</a:t>
            </a:r>
            <a:endParaRPr kumimoji="0" lang="en-US" sz="1800" b="0"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53" name="TextBox 1052">
            <a:extLst>
              <a:ext uri="{FF2B5EF4-FFF2-40B4-BE49-F238E27FC236}">
                <a16:creationId xmlns:a16="http://schemas.microsoft.com/office/drawing/2014/main" id="{325D5DBA-5397-A7F2-A1C6-9AC24850DD24}"/>
              </a:ext>
            </a:extLst>
          </p:cNvPr>
          <p:cNvSpPr txBox="1"/>
          <p:nvPr/>
        </p:nvSpPr>
        <p:spPr>
          <a:xfrm>
            <a:off x="9987648" y="1910971"/>
            <a:ext cx="27008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 registrations</a:t>
            </a:r>
          </a:p>
        </p:txBody>
      </p:sp>
      <p:cxnSp>
        <p:nvCxnSpPr>
          <p:cNvPr id="1054" name="Straight Arrow Connector 1053">
            <a:extLst>
              <a:ext uri="{FF2B5EF4-FFF2-40B4-BE49-F238E27FC236}">
                <a16:creationId xmlns:a16="http://schemas.microsoft.com/office/drawing/2014/main" id="{BA2A6178-8696-251A-C69C-A22B0FEE5E3A}"/>
              </a:ext>
            </a:extLst>
          </p:cNvPr>
          <p:cNvCxnSpPr>
            <a:cxnSpLocks/>
          </p:cNvCxnSpPr>
          <p:nvPr/>
        </p:nvCxnSpPr>
        <p:spPr>
          <a:xfrm flipH="1">
            <a:off x="11731083" y="1130006"/>
            <a:ext cx="198878" cy="0"/>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5" name="Straight Arrow Connector 1054">
            <a:extLst>
              <a:ext uri="{FF2B5EF4-FFF2-40B4-BE49-F238E27FC236}">
                <a16:creationId xmlns:a16="http://schemas.microsoft.com/office/drawing/2014/main" id="{EC69037A-0697-4469-F045-99D7070217D7}"/>
              </a:ext>
            </a:extLst>
          </p:cNvPr>
          <p:cNvCxnSpPr>
            <a:cxnSpLocks/>
          </p:cNvCxnSpPr>
          <p:nvPr/>
        </p:nvCxnSpPr>
        <p:spPr>
          <a:xfrm flipH="1">
            <a:off x="11695399" y="3167340"/>
            <a:ext cx="234562" cy="0"/>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AA115A5A-8C2F-45E2-26A1-FCFDAC12D1E3}"/>
              </a:ext>
            </a:extLst>
          </p:cNvPr>
          <p:cNvCxnSpPr/>
          <p:nvPr/>
        </p:nvCxnSpPr>
        <p:spPr>
          <a:xfrm>
            <a:off x="11929961" y="1130006"/>
            <a:ext cx="0" cy="201552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057" name="Picture 2" descr="See the source image">
            <a:extLst>
              <a:ext uri="{FF2B5EF4-FFF2-40B4-BE49-F238E27FC236}">
                <a16:creationId xmlns:a16="http://schemas.microsoft.com/office/drawing/2014/main" id="{FBCD0E41-7DCD-EDE1-21AD-D50A8B746A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1728" y="1822209"/>
            <a:ext cx="380763" cy="341265"/>
          </a:xfrm>
          <a:prstGeom prst="rect">
            <a:avLst/>
          </a:prstGeom>
          <a:noFill/>
          <a:extLst>
            <a:ext uri="{909E8E84-426E-40DD-AFC4-6F175D3DCCD1}">
              <a14:hiddenFill xmlns:a14="http://schemas.microsoft.com/office/drawing/2010/main">
                <a:solidFill>
                  <a:srgbClr val="FFFFFF"/>
                </a:solidFill>
              </a14:hiddenFill>
            </a:ext>
          </a:extLst>
        </p:spPr>
      </p:pic>
      <p:sp>
        <p:nvSpPr>
          <p:cNvPr id="1063" name="TextBox 1062">
            <a:extLst>
              <a:ext uri="{FF2B5EF4-FFF2-40B4-BE49-F238E27FC236}">
                <a16:creationId xmlns:a16="http://schemas.microsoft.com/office/drawing/2014/main" id="{E45EB33C-E7BC-0E26-ED1A-5128AE98791B}"/>
              </a:ext>
            </a:extLst>
          </p:cNvPr>
          <p:cNvSpPr txBox="1"/>
          <p:nvPr/>
        </p:nvSpPr>
        <p:spPr>
          <a:xfrm>
            <a:off x="2437778" y="3262909"/>
            <a:ext cx="61354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Issuer: https://Instance1.my.salesforce.com</a:t>
            </a:r>
            <a:endParaRPr kumimoji="0" lang="en-US" sz="800" b="0"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64" name="TextBox 1063">
            <a:extLst>
              <a:ext uri="{FF2B5EF4-FFF2-40B4-BE49-F238E27FC236}">
                <a16:creationId xmlns:a16="http://schemas.microsoft.com/office/drawing/2014/main" id="{C6ED89E9-158F-9DDE-6A1A-1970141CAA40}"/>
              </a:ext>
            </a:extLst>
          </p:cNvPr>
          <p:cNvSpPr txBox="1"/>
          <p:nvPr/>
        </p:nvSpPr>
        <p:spPr>
          <a:xfrm>
            <a:off x="2437778" y="3383729"/>
            <a:ext cx="61354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Issuer: https://Instance2.my.salesforce.com</a:t>
            </a:r>
            <a:endParaRPr kumimoji="0" lang="en-US" sz="800" b="0"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65" name="TextBox 1064">
            <a:extLst>
              <a:ext uri="{FF2B5EF4-FFF2-40B4-BE49-F238E27FC236}">
                <a16:creationId xmlns:a16="http://schemas.microsoft.com/office/drawing/2014/main" id="{CE2899BB-1B83-89DE-0089-CB95384AFABB}"/>
              </a:ext>
            </a:extLst>
          </p:cNvPr>
          <p:cNvSpPr txBox="1"/>
          <p:nvPr/>
        </p:nvSpPr>
        <p:spPr>
          <a:xfrm>
            <a:off x="2437778" y="4141367"/>
            <a:ext cx="61354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Audience: https://Instance1.my.salesforce.com</a:t>
            </a:r>
            <a:endParaRPr kumimoji="0" lang="en-US" sz="800" b="0"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66" name="TextBox 1065">
            <a:extLst>
              <a:ext uri="{FF2B5EF4-FFF2-40B4-BE49-F238E27FC236}">
                <a16:creationId xmlns:a16="http://schemas.microsoft.com/office/drawing/2014/main" id="{08755073-2E12-3EA2-FA61-93D5FC86AE86}"/>
              </a:ext>
            </a:extLst>
          </p:cNvPr>
          <p:cNvSpPr txBox="1"/>
          <p:nvPr/>
        </p:nvSpPr>
        <p:spPr>
          <a:xfrm>
            <a:off x="2426065" y="4258886"/>
            <a:ext cx="61354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Audience: https://Instance2.my.salesforce.com</a:t>
            </a:r>
            <a:endParaRPr kumimoji="0" lang="en-US" sz="800" b="0" i="0" u="none" strike="noStrike" kern="1200" cap="none" spc="0" normalizeH="0" baseline="0" noProof="0">
              <a:ln>
                <a:noFill/>
              </a:ln>
              <a:solidFill>
                <a:srgbClr val="00B050"/>
              </a:solidFill>
              <a:effectLst/>
              <a:uLnTx/>
              <a:uFillTx/>
              <a:latin typeface="Calibri" panose="020F0502020204030204"/>
              <a:ea typeface="+mn-ea"/>
              <a:cs typeface="+mn-cs"/>
            </a:endParaRPr>
          </a:p>
        </p:txBody>
      </p:sp>
      <p:cxnSp>
        <p:nvCxnSpPr>
          <p:cNvPr id="1068" name="Straight Connector 1067">
            <a:extLst>
              <a:ext uri="{FF2B5EF4-FFF2-40B4-BE49-F238E27FC236}">
                <a16:creationId xmlns:a16="http://schemas.microsoft.com/office/drawing/2014/main" id="{2F3F4320-4E78-EBD1-F62B-AC49F606ADC6}"/>
              </a:ext>
            </a:extLst>
          </p:cNvPr>
          <p:cNvCxnSpPr>
            <a:cxnSpLocks/>
            <a:stCxn id="52" idx="3"/>
          </p:cNvCxnSpPr>
          <p:nvPr/>
        </p:nvCxnSpPr>
        <p:spPr>
          <a:xfrm>
            <a:off x="1625093" y="4205436"/>
            <a:ext cx="16583" cy="62252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76" name="TextBox 1075">
            <a:extLst>
              <a:ext uri="{FF2B5EF4-FFF2-40B4-BE49-F238E27FC236}">
                <a16:creationId xmlns:a16="http://schemas.microsoft.com/office/drawing/2014/main" id="{500FA212-F367-ECFB-D4DC-987CB62092D2}"/>
              </a:ext>
            </a:extLst>
          </p:cNvPr>
          <p:cNvSpPr txBox="1"/>
          <p:nvPr/>
        </p:nvSpPr>
        <p:spPr>
          <a:xfrm>
            <a:off x="4327739" y="1338925"/>
            <a:ext cx="2936806"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Entity ID: http://instance1.my.salesforce.com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Login URL: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https://login.microsoftonline.com/7ad0bad0-2594-44dc-8510-ac28fc4635a0/saml2/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IdP Issuer: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https://sts.windows.net/7ad0bad0-2594-44dc-8510-ac28fc4635a0/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7" name="TextBox 1076">
            <a:extLst>
              <a:ext uri="{FF2B5EF4-FFF2-40B4-BE49-F238E27FC236}">
                <a16:creationId xmlns:a16="http://schemas.microsoft.com/office/drawing/2014/main" id="{688FEC9B-2761-F890-7A19-A3136A32ADED}"/>
              </a:ext>
            </a:extLst>
          </p:cNvPr>
          <p:cNvSpPr txBox="1"/>
          <p:nvPr/>
        </p:nvSpPr>
        <p:spPr>
          <a:xfrm>
            <a:off x="4249329" y="5699099"/>
            <a:ext cx="2936806"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Entity ID: http://instance2.my.salesforce.com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Login URL: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https://login.microsoftonline.com/7ad0bad0-2594-44dc-8510-ac28fc4635a0/saml2/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IdP Issuer: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https://sts.windows.net/7ad0bad0-2594-44dc-8510-ac28fc4635a0/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78" name="Picture 2" descr="See the source image">
            <a:extLst>
              <a:ext uri="{FF2B5EF4-FFF2-40B4-BE49-F238E27FC236}">
                <a16:creationId xmlns:a16="http://schemas.microsoft.com/office/drawing/2014/main" id="{DD3A899A-BB30-491C-8676-12ECF5483E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1350" y="4535683"/>
            <a:ext cx="380763" cy="341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38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right)">
                                      <p:cBhvr>
                                        <p:cTn id="18" dur="500"/>
                                        <p:tgtEl>
                                          <p:spTgt spid="57"/>
                                        </p:tgtEl>
                                      </p:cBhvr>
                                    </p:animEffect>
                                  </p:childTnLst>
                                </p:cTn>
                              </p:par>
                              <p:par>
                                <p:cTn id="19" presetID="22" presetClass="entr" presetSubtype="2"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064"/>
                                        </p:tgtEl>
                                        <p:attrNameLst>
                                          <p:attrName>style.visibility</p:attrName>
                                        </p:attrNameLst>
                                      </p:cBhvr>
                                      <p:to>
                                        <p:strVal val="visible"/>
                                      </p:to>
                                    </p:set>
                                    <p:animEffect transition="in" filter="wipe(up)">
                                      <p:cBhvr>
                                        <p:cTn id="25" dur="500"/>
                                        <p:tgtEl>
                                          <p:spTgt spid="1064"/>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1063"/>
                                        </p:tgtEl>
                                        <p:attrNameLst>
                                          <p:attrName>style.visibility</p:attrName>
                                        </p:attrNameLst>
                                      </p:cBhvr>
                                      <p:to>
                                        <p:strVal val="visible"/>
                                      </p:to>
                                    </p:set>
                                    <p:animEffect transition="in" filter="wipe(up)">
                                      <p:cBhvr>
                                        <p:cTn id="29" dur="500"/>
                                        <p:tgtEl>
                                          <p:spTgt spid="1063"/>
                                        </p:tgtEl>
                                      </p:cBhvr>
                                    </p:animEffect>
                                  </p:childTnLst>
                                </p:cTn>
                              </p:par>
                            </p:childTnLst>
                          </p:cTn>
                        </p:par>
                        <p:par>
                          <p:cTn id="30" fill="hold">
                            <p:stCondLst>
                              <p:cond delay="1500"/>
                            </p:stCondLst>
                            <p:childTnLst>
                              <p:par>
                                <p:cTn id="31" presetID="22" presetClass="entr" presetSubtype="2"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right)">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up)">
                                      <p:cBhvr>
                                        <p:cTn id="38" dur="500"/>
                                        <p:tgtEl>
                                          <p:spTgt spid="63"/>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left)">
                                      <p:cBhvr>
                                        <p:cTn id="47" dur="500"/>
                                        <p:tgtEl>
                                          <p:spTgt spid="58"/>
                                        </p:tgtEl>
                                      </p:cBhvr>
                                    </p:animEffect>
                                  </p:childTnLst>
                                </p:cTn>
                              </p:par>
                              <p:par>
                                <p:cTn id="48" presetID="22" presetClass="entr" presetSubtype="8"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044"/>
                                        </p:tgtEl>
                                        <p:attrNameLst>
                                          <p:attrName>style.visibility</p:attrName>
                                        </p:attrNameLst>
                                      </p:cBhvr>
                                      <p:to>
                                        <p:strVal val="visible"/>
                                      </p:to>
                                    </p:set>
                                    <p:animEffect transition="in" filter="wipe(left)">
                                      <p:cBhvr>
                                        <p:cTn id="55" dur="500"/>
                                        <p:tgtEl>
                                          <p:spTgt spid="1044"/>
                                        </p:tgtEl>
                                      </p:cBhvr>
                                    </p:animEffect>
                                  </p:childTnLst>
                                </p:cTn>
                              </p:par>
                              <p:par>
                                <p:cTn id="56" presetID="22" presetClass="entr" presetSubtype="8" fill="hold" nodeType="withEffect">
                                  <p:stCondLst>
                                    <p:cond delay="0"/>
                                  </p:stCondLst>
                                  <p:childTnLst>
                                    <p:set>
                                      <p:cBhvr>
                                        <p:cTn id="57" dur="1" fill="hold">
                                          <p:stCondLst>
                                            <p:cond delay="0"/>
                                          </p:stCondLst>
                                        </p:cTn>
                                        <p:tgtEl>
                                          <p:spTgt spid="1048"/>
                                        </p:tgtEl>
                                        <p:attrNameLst>
                                          <p:attrName>style.visibility</p:attrName>
                                        </p:attrNameLst>
                                      </p:cBhvr>
                                      <p:to>
                                        <p:strVal val="visible"/>
                                      </p:to>
                                    </p:set>
                                    <p:animEffect transition="in" filter="wipe(left)">
                                      <p:cBhvr>
                                        <p:cTn id="58" dur="500"/>
                                        <p:tgtEl>
                                          <p:spTgt spid="1048"/>
                                        </p:tgtEl>
                                      </p:cBhvr>
                                    </p:animEffect>
                                  </p:childTnLst>
                                </p:cTn>
                              </p:par>
                              <p:par>
                                <p:cTn id="59" presetID="22" presetClass="entr" presetSubtype="8" fill="hold" nodeType="withEffect">
                                  <p:stCondLst>
                                    <p:cond delay="0"/>
                                  </p:stCondLst>
                                  <p:childTnLst>
                                    <p:set>
                                      <p:cBhvr>
                                        <p:cTn id="60" dur="1" fill="hold">
                                          <p:stCondLst>
                                            <p:cond delay="0"/>
                                          </p:stCondLst>
                                        </p:cTn>
                                        <p:tgtEl>
                                          <p:spTgt spid="1045"/>
                                        </p:tgtEl>
                                        <p:attrNameLst>
                                          <p:attrName>style.visibility</p:attrName>
                                        </p:attrNameLst>
                                      </p:cBhvr>
                                      <p:to>
                                        <p:strVal val="visible"/>
                                      </p:to>
                                    </p:set>
                                    <p:animEffect transition="in" filter="wipe(left)">
                                      <p:cBhvr>
                                        <p:cTn id="61" dur="500"/>
                                        <p:tgtEl>
                                          <p:spTgt spid="1045"/>
                                        </p:tgtEl>
                                      </p:cBhvr>
                                    </p:animEffect>
                                  </p:childTnLst>
                                </p:cTn>
                              </p:par>
                              <p:par>
                                <p:cTn id="62" presetID="22" presetClass="entr" presetSubtype="8" fill="hold" nodeType="withEffect">
                                  <p:stCondLst>
                                    <p:cond delay="0"/>
                                  </p:stCondLst>
                                  <p:childTnLst>
                                    <p:set>
                                      <p:cBhvr>
                                        <p:cTn id="63" dur="1" fill="hold">
                                          <p:stCondLst>
                                            <p:cond delay="0"/>
                                          </p:stCondLst>
                                        </p:cTn>
                                        <p:tgtEl>
                                          <p:spTgt spid="1049"/>
                                        </p:tgtEl>
                                        <p:attrNameLst>
                                          <p:attrName>style.visibility</p:attrName>
                                        </p:attrNameLst>
                                      </p:cBhvr>
                                      <p:to>
                                        <p:strVal val="visible"/>
                                      </p:to>
                                    </p:set>
                                    <p:animEffect transition="in" filter="wipe(left)">
                                      <p:cBhvr>
                                        <p:cTn id="64" dur="500"/>
                                        <p:tgtEl>
                                          <p:spTgt spid="104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1054"/>
                                        </p:tgtEl>
                                        <p:attrNameLst>
                                          <p:attrName>style.visibility</p:attrName>
                                        </p:attrNameLst>
                                      </p:cBhvr>
                                      <p:to>
                                        <p:strVal val="visible"/>
                                      </p:to>
                                    </p:set>
                                    <p:animEffect transition="in" filter="wipe(right)">
                                      <p:cBhvr>
                                        <p:cTn id="81" dur="500"/>
                                        <p:tgtEl>
                                          <p:spTgt spid="1054"/>
                                        </p:tgtEl>
                                      </p:cBhvr>
                                    </p:animEffect>
                                  </p:childTnLst>
                                </p:cTn>
                              </p:par>
                              <p:par>
                                <p:cTn id="82" presetID="22" presetClass="entr" presetSubtype="2" fill="hold" nodeType="withEffect">
                                  <p:stCondLst>
                                    <p:cond delay="0"/>
                                  </p:stCondLst>
                                  <p:childTnLst>
                                    <p:set>
                                      <p:cBhvr>
                                        <p:cTn id="83" dur="1" fill="hold">
                                          <p:stCondLst>
                                            <p:cond delay="0"/>
                                          </p:stCondLst>
                                        </p:cTn>
                                        <p:tgtEl>
                                          <p:spTgt spid="1056"/>
                                        </p:tgtEl>
                                        <p:attrNameLst>
                                          <p:attrName>style.visibility</p:attrName>
                                        </p:attrNameLst>
                                      </p:cBhvr>
                                      <p:to>
                                        <p:strVal val="visible"/>
                                      </p:to>
                                    </p:set>
                                    <p:animEffect transition="in" filter="wipe(right)">
                                      <p:cBhvr>
                                        <p:cTn id="84" dur="500"/>
                                        <p:tgtEl>
                                          <p:spTgt spid="1056"/>
                                        </p:tgtEl>
                                      </p:cBhvr>
                                    </p:animEffect>
                                  </p:childTnLst>
                                </p:cTn>
                              </p:par>
                              <p:par>
                                <p:cTn id="85" presetID="22" presetClass="entr" presetSubtype="2" fill="hold" nodeType="withEffect">
                                  <p:stCondLst>
                                    <p:cond delay="0"/>
                                  </p:stCondLst>
                                  <p:childTnLst>
                                    <p:set>
                                      <p:cBhvr>
                                        <p:cTn id="86" dur="1" fill="hold">
                                          <p:stCondLst>
                                            <p:cond delay="0"/>
                                          </p:stCondLst>
                                        </p:cTn>
                                        <p:tgtEl>
                                          <p:spTgt spid="1057"/>
                                        </p:tgtEl>
                                        <p:attrNameLst>
                                          <p:attrName>style.visibility</p:attrName>
                                        </p:attrNameLst>
                                      </p:cBhvr>
                                      <p:to>
                                        <p:strVal val="visible"/>
                                      </p:to>
                                    </p:set>
                                    <p:animEffect transition="in" filter="wipe(right)">
                                      <p:cBhvr>
                                        <p:cTn id="87" dur="500"/>
                                        <p:tgtEl>
                                          <p:spTgt spid="1057"/>
                                        </p:tgtEl>
                                      </p:cBhvr>
                                    </p:animEffect>
                                  </p:childTnLst>
                                </p:cTn>
                              </p:par>
                              <p:par>
                                <p:cTn id="88" presetID="22" presetClass="entr" presetSubtype="2" fill="hold" nodeType="withEffect">
                                  <p:stCondLst>
                                    <p:cond delay="0"/>
                                  </p:stCondLst>
                                  <p:childTnLst>
                                    <p:set>
                                      <p:cBhvr>
                                        <p:cTn id="89" dur="1" fill="hold">
                                          <p:stCondLst>
                                            <p:cond delay="0"/>
                                          </p:stCondLst>
                                        </p:cTn>
                                        <p:tgtEl>
                                          <p:spTgt spid="1055"/>
                                        </p:tgtEl>
                                        <p:attrNameLst>
                                          <p:attrName>style.visibility</p:attrName>
                                        </p:attrNameLst>
                                      </p:cBhvr>
                                      <p:to>
                                        <p:strVal val="visible"/>
                                      </p:to>
                                    </p:set>
                                    <p:animEffect transition="in" filter="wipe(right)">
                                      <p:cBhvr>
                                        <p:cTn id="90" dur="500"/>
                                        <p:tgtEl>
                                          <p:spTgt spid="105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grpId="0" nodeType="click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wipe(right)">
                                      <p:cBhvr>
                                        <p:cTn id="95" dur="500"/>
                                        <p:tgtEl>
                                          <p:spTgt spid="59"/>
                                        </p:tgtEl>
                                      </p:cBhvr>
                                    </p:animEffect>
                                  </p:childTnLst>
                                </p:cTn>
                              </p:par>
                              <p:par>
                                <p:cTn id="96" presetID="22" presetClass="entr" presetSubtype="2" fill="hold"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wipe(right)">
                                      <p:cBhvr>
                                        <p:cTn id="98" dur="500"/>
                                        <p:tgtEl>
                                          <p:spTgt spid="34"/>
                                        </p:tgtEl>
                                      </p:cBhvr>
                                    </p:animEffect>
                                  </p:childTnLst>
                                </p:cTn>
                              </p:par>
                            </p:childTnLst>
                          </p:cTn>
                        </p:par>
                        <p:par>
                          <p:cTn id="99" fill="hold">
                            <p:stCondLst>
                              <p:cond delay="500"/>
                            </p:stCondLst>
                            <p:childTnLst>
                              <p:par>
                                <p:cTn id="100" presetID="22" presetClass="entr" presetSubtype="2" fill="hold" grpId="0" nodeType="after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wipe(right)">
                                      <p:cBhvr>
                                        <p:cTn id="102" dur="500"/>
                                        <p:tgtEl>
                                          <p:spTgt spid="52"/>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1066"/>
                                        </p:tgtEl>
                                        <p:attrNameLst>
                                          <p:attrName>style.visibility</p:attrName>
                                        </p:attrNameLst>
                                      </p:cBhvr>
                                      <p:to>
                                        <p:strVal val="visible"/>
                                      </p:to>
                                    </p:set>
                                    <p:animEffect transition="in" filter="wipe(up)">
                                      <p:cBhvr>
                                        <p:cTn id="105" dur="500"/>
                                        <p:tgtEl>
                                          <p:spTgt spid="1066"/>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1065"/>
                                        </p:tgtEl>
                                        <p:attrNameLst>
                                          <p:attrName>style.visibility</p:attrName>
                                        </p:attrNameLst>
                                      </p:cBhvr>
                                      <p:to>
                                        <p:strVal val="visible"/>
                                      </p:to>
                                    </p:set>
                                    <p:animEffect transition="in" filter="wipe(up)">
                                      <p:cBhvr>
                                        <p:cTn id="108" dur="500"/>
                                        <p:tgtEl>
                                          <p:spTgt spid="106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1068"/>
                                        </p:tgtEl>
                                        <p:attrNameLst>
                                          <p:attrName>style.visibility</p:attrName>
                                        </p:attrNameLst>
                                      </p:cBhvr>
                                      <p:to>
                                        <p:strVal val="visible"/>
                                      </p:to>
                                    </p:set>
                                    <p:animEffect transition="in" filter="wipe(up)">
                                      <p:cBhvr>
                                        <p:cTn id="113" dur="500"/>
                                        <p:tgtEl>
                                          <p:spTgt spid="106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55"/>
                                        </p:tgtEl>
                                        <p:attrNameLst>
                                          <p:attrName>style.visibility</p:attrName>
                                        </p:attrNameLst>
                                      </p:cBhvr>
                                      <p:to>
                                        <p:strVal val="visible"/>
                                      </p:to>
                                    </p:set>
                                    <p:animEffect transition="in" filter="wipe(left)">
                                      <p:cBhvr>
                                        <p:cTn id="118" dur="500"/>
                                        <p:tgtEl>
                                          <p:spTgt spid="55"/>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wipe(left)">
                                      <p:cBhvr>
                                        <p:cTn id="121" dur="500"/>
                                        <p:tgtEl>
                                          <p:spTgt spid="60"/>
                                        </p:tgtEl>
                                      </p:cBhvr>
                                    </p:animEffect>
                                  </p:childTnLst>
                                </p:cTn>
                              </p:par>
                              <p:par>
                                <p:cTn id="122" presetID="22" presetClass="entr" presetSubtype="8" fill="hold"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wipe(left)">
                                      <p:cBhvr>
                                        <p:cTn id="124" dur="500"/>
                                        <p:tgtEl>
                                          <p:spTgt spid="37"/>
                                        </p:tgtEl>
                                      </p:cBhvr>
                                    </p:animEffect>
                                  </p:childTnLst>
                                </p:cTn>
                              </p:par>
                              <p:par>
                                <p:cTn id="125" presetID="22" presetClass="entr" presetSubtype="8" fill="hold" nodeType="withEffect">
                                  <p:stCondLst>
                                    <p:cond delay="0"/>
                                  </p:stCondLst>
                                  <p:childTnLst>
                                    <p:set>
                                      <p:cBhvr>
                                        <p:cTn id="126" dur="1" fill="hold">
                                          <p:stCondLst>
                                            <p:cond delay="0"/>
                                          </p:stCondLst>
                                        </p:cTn>
                                        <p:tgtEl>
                                          <p:spTgt spid="1078"/>
                                        </p:tgtEl>
                                        <p:attrNameLst>
                                          <p:attrName>style.visibility</p:attrName>
                                        </p:attrNameLst>
                                      </p:cBhvr>
                                      <p:to>
                                        <p:strVal val="visible"/>
                                      </p:to>
                                    </p:set>
                                    <p:animEffect transition="in" filter="wipe(left)">
                                      <p:cBhvr>
                                        <p:cTn id="127" dur="500"/>
                                        <p:tgtEl>
                                          <p:spTgt spid="1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0" grpId="0"/>
      <p:bldP spid="52" grpId="0"/>
      <p:bldP spid="55" grpId="0"/>
      <p:bldP spid="56" grpId="0"/>
      <p:bldP spid="57" grpId="0"/>
      <p:bldP spid="58" grpId="0"/>
      <p:bldP spid="59" grpId="0"/>
      <p:bldP spid="60" grpId="0"/>
      <p:bldP spid="1051" grpId="0"/>
      <p:bldP spid="1052" grpId="0"/>
      <p:bldP spid="1053" grpId="0"/>
      <p:bldP spid="1063" grpId="0"/>
      <p:bldP spid="1064" grpId="0"/>
      <p:bldP spid="1065" grpId="0"/>
      <p:bldP spid="10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123471" y="227076"/>
            <a:ext cx="11018520" cy="492443"/>
          </a:xfrm>
        </p:spPr>
        <p:txBody>
          <a:bodyPr>
            <a:normAutofit fontScale="90000"/>
          </a:bodyPr>
          <a:lstStyle/>
          <a:p>
            <a:r>
              <a:rPr lang="en-US" sz="3200" b="1">
                <a:solidFill>
                  <a:schemeClr val="tx1"/>
                </a:solidFill>
                <a:latin typeface="Segoe UI Semibold" panose="020B0702040204020203" pitchFamily="34" charset="0"/>
                <a:cs typeface="Segoe UI Semibold" panose="020B0702040204020203" pitchFamily="34" charset="0"/>
              </a:rPr>
              <a:t>Multiple Instances Limitations</a:t>
            </a:r>
            <a:endParaRPr lang="en-US" sz="3200" b="1">
              <a:solidFill>
                <a:schemeClr val="tx1"/>
              </a:solidFill>
              <a:cs typeface="Segoe UI"/>
            </a:endParaRPr>
          </a:p>
        </p:txBody>
      </p:sp>
      <p:pic>
        <p:nvPicPr>
          <p:cNvPr id="1028" name="Picture 4" descr="See the source image">
            <a:extLst>
              <a:ext uri="{FF2B5EF4-FFF2-40B4-BE49-F238E27FC236}">
                <a16:creationId xmlns:a16="http://schemas.microsoft.com/office/drawing/2014/main" id="{19B36FBF-4562-41C7-3706-834E8FBC1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397" y="1553000"/>
            <a:ext cx="1207396" cy="12073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user clipart logo">
            <a:extLst>
              <a:ext uri="{FF2B5EF4-FFF2-40B4-BE49-F238E27FC236}">
                <a16:creationId xmlns:a16="http://schemas.microsoft.com/office/drawing/2014/main" id="{FD670F95-09FB-9F79-6ACE-ED1B88C08E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314" y="1646228"/>
            <a:ext cx="1488868" cy="120004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D26A2781-5365-EF02-F35A-8723E0063D83}"/>
              </a:ext>
            </a:extLst>
          </p:cNvPr>
          <p:cNvCxnSpPr>
            <a:cxnSpLocks/>
          </p:cNvCxnSpPr>
          <p:nvPr/>
        </p:nvCxnSpPr>
        <p:spPr>
          <a:xfrm flipH="1">
            <a:off x="8538279" y="2799355"/>
            <a:ext cx="14816" cy="22493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25FABC-2726-5197-BB64-89F35AEC36E5}"/>
              </a:ext>
            </a:extLst>
          </p:cNvPr>
          <p:cNvCxnSpPr>
            <a:cxnSpLocks/>
          </p:cNvCxnSpPr>
          <p:nvPr/>
        </p:nvCxnSpPr>
        <p:spPr>
          <a:xfrm>
            <a:off x="5479627" y="2799355"/>
            <a:ext cx="0" cy="2292419"/>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045A4C-6607-449F-E9CE-3E81B2D66585}"/>
              </a:ext>
            </a:extLst>
          </p:cNvPr>
          <p:cNvCxnSpPr>
            <a:cxnSpLocks/>
          </p:cNvCxnSpPr>
          <p:nvPr/>
        </p:nvCxnSpPr>
        <p:spPr>
          <a:xfrm>
            <a:off x="1416119" y="3004017"/>
            <a:ext cx="3997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B8CF85-2413-9672-8F1E-0EC7E1562BC4}"/>
              </a:ext>
            </a:extLst>
          </p:cNvPr>
          <p:cNvCxnSpPr>
            <a:cxnSpLocks/>
          </p:cNvCxnSpPr>
          <p:nvPr/>
        </p:nvCxnSpPr>
        <p:spPr>
          <a:xfrm flipH="1">
            <a:off x="1460520" y="3287050"/>
            <a:ext cx="3944166" cy="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1B988A-A29E-C1AC-6944-AAAACAE2DAF2}"/>
              </a:ext>
            </a:extLst>
          </p:cNvPr>
          <p:cNvCxnSpPr>
            <a:cxnSpLocks/>
          </p:cNvCxnSpPr>
          <p:nvPr/>
        </p:nvCxnSpPr>
        <p:spPr>
          <a:xfrm flipV="1">
            <a:off x="1459948" y="3804073"/>
            <a:ext cx="7093147" cy="22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BCC023-9364-B2E8-6E4F-C65EB023271D}"/>
              </a:ext>
            </a:extLst>
          </p:cNvPr>
          <p:cNvCxnSpPr>
            <a:cxnSpLocks/>
          </p:cNvCxnSpPr>
          <p:nvPr/>
        </p:nvCxnSpPr>
        <p:spPr>
          <a:xfrm>
            <a:off x="1314027" y="2799355"/>
            <a:ext cx="0" cy="22924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D89E5C0-5E39-790F-8F23-AEF361404185}"/>
              </a:ext>
            </a:extLst>
          </p:cNvPr>
          <p:cNvSpPr txBox="1"/>
          <p:nvPr/>
        </p:nvSpPr>
        <p:spPr>
          <a:xfrm>
            <a:off x="1006747" y="2806980"/>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48" name="TextBox 47">
            <a:extLst>
              <a:ext uri="{FF2B5EF4-FFF2-40B4-BE49-F238E27FC236}">
                <a16:creationId xmlns:a16="http://schemas.microsoft.com/office/drawing/2014/main" id="{7BCAAC2B-F4AC-6C59-BCEA-D59B395BEAA7}"/>
              </a:ext>
            </a:extLst>
          </p:cNvPr>
          <p:cNvSpPr txBox="1"/>
          <p:nvPr/>
        </p:nvSpPr>
        <p:spPr>
          <a:xfrm>
            <a:off x="998038" y="3117773"/>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0" name="TextBox 49">
            <a:extLst>
              <a:ext uri="{FF2B5EF4-FFF2-40B4-BE49-F238E27FC236}">
                <a16:creationId xmlns:a16="http://schemas.microsoft.com/office/drawing/2014/main" id="{D96A6C44-332D-501E-3203-B55E81CC3C94}"/>
              </a:ext>
            </a:extLst>
          </p:cNvPr>
          <p:cNvSpPr txBox="1"/>
          <p:nvPr/>
        </p:nvSpPr>
        <p:spPr>
          <a:xfrm>
            <a:off x="986325" y="3657653"/>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56" name="TextBox 55">
            <a:extLst>
              <a:ext uri="{FF2B5EF4-FFF2-40B4-BE49-F238E27FC236}">
                <a16:creationId xmlns:a16="http://schemas.microsoft.com/office/drawing/2014/main" id="{0F93A27C-D6DE-E78B-19D4-DA45F137A2A2}"/>
              </a:ext>
            </a:extLst>
          </p:cNvPr>
          <p:cNvSpPr txBox="1"/>
          <p:nvPr/>
        </p:nvSpPr>
        <p:spPr>
          <a:xfrm>
            <a:off x="2452607" y="2709268"/>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SP-Initiated Sign-On</a:t>
            </a:r>
          </a:p>
        </p:txBody>
      </p:sp>
      <p:sp>
        <p:nvSpPr>
          <p:cNvPr id="57" name="TextBox 56">
            <a:extLst>
              <a:ext uri="{FF2B5EF4-FFF2-40B4-BE49-F238E27FC236}">
                <a16:creationId xmlns:a16="http://schemas.microsoft.com/office/drawing/2014/main" id="{32EF2447-BB2F-646F-2BE6-5A1EA6A4F20F}"/>
              </a:ext>
            </a:extLst>
          </p:cNvPr>
          <p:cNvSpPr txBox="1"/>
          <p:nvPr/>
        </p:nvSpPr>
        <p:spPr>
          <a:xfrm>
            <a:off x="2701798" y="3013138"/>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Request</a:t>
            </a:r>
          </a:p>
        </p:txBody>
      </p:sp>
      <p:sp>
        <p:nvSpPr>
          <p:cNvPr id="58" name="TextBox 57">
            <a:extLst>
              <a:ext uri="{FF2B5EF4-FFF2-40B4-BE49-F238E27FC236}">
                <a16:creationId xmlns:a16="http://schemas.microsoft.com/office/drawing/2014/main" id="{B8083539-B115-DB21-5186-E26A8D53EC4D}"/>
              </a:ext>
            </a:extLst>
          </p:cNvPr>
          <p:cNvSpPr txBox="1"/>
          <p:nvPr/>
        </p:nvSpPr>
        <p:spPr>
          <a:xfrm>
            <a:off x="2374103" y="3552713"/>
            <a:ext cx="478328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Request Sent to IdP</a:t>
            </a:r>
          </a:p>
        </p:txBody>
      </p:sp>
      <p:cxnSp>
        <p:nvCxnSpPr>
          <p:cNvPr id="63" name="Straight Connector 62">
            <a:extLst>
              <a:ext uri="{FF2B5EF4-FFF2-40B4-BE49-F238E27FC236}">
                <a16:creationId xmlns:a16="http://schemas.microsoft.com/office/drawing/2014/main" id="{A881972B-A5E3-5854-64EB-B5DEBEC62963}"/>
              </a:ext>
            </a:extLst>
          </p:cNvPr>
          <p:cNvCxnSpPr>
            <a:cxnSpLocks/>
          </p:cNvCxnSpPr>
          <p:nvPr/>
        </p:nvCxnSpPr>
        <p:spPr>
          <a:xfrm>
            <a:off x="1437909" y="3299780"/>
            <a:ext cx="0" cy="51223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C60B8B80-CBB8-A530-8B77-FD896F7A80D2}"/>
              </a:ext>
            </a:extLst>
          </p:cNvPr>
          <p:cNvCxnSpPr>
            <a:stCxn id="1028" idx="3"/>
          </p:cNvCxnSpPr>
          <p:nvPr/>
        </p:nvCxnSpPr>
        <p:spPr>
          <a:xfrm flipV="1">
            <a:off x="9156793" y="1722315"/>
            <a:ext cx="777802" cy="434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46A2DCEA-28E9-DAA1-56BB-C6273F59835B}"/>
              </a:ext>
            </a:extLst>
          </p:cNvPr>
          <p:cNvCxnSpPr>
            <a:cxnSpLocks/>
            <a:stCxn id="1028" idx="3"/>
          </p:cNvCxnSpPr>
          <p:nvPr/>
        </p:nvCxnSpPr>
        <p:spPr>
          <a:xfrm>
            <a:off x="9156793" y="2156698"/>
            <a:ext cx="777802" cy="419709"/>
          </a:xfrm>
          <a:prstGeom prst="line">
            <a:avLst/>
          </a:prstGeom>
        </p:spPr>
        <p:style>
          <a:lnRef idx="1">
            <a:schemeClr val="accent1"/>
          </a:lnRef>
          <a:fillRef idx="0">
            <a:schemeClr val="accent1"/>
          </a:fillRef>
          <a:effectRef idx="0">
            <a:schemeClr val="accent1"/>
          </a:effectRef>
          <a:fontRef idx="minor">
            <a:schemeClr val="tx1"/>
          </a:fontRef>
        </p:style>
      </p:cxnSp>
      <p:sp>
        <p:nvSpPr>
          <p:cNvPr id="1052" name="TextBox 1051">
            <a:extLst>
              <a:ext uri="{FF2B5EF4-FFF2-40B4-BE49-F238E27FC236}">
                <a16:creationId xmlns:a16="http://schemas.microsoft.com/office/drawing/2014/main" id="{51424752-8920-2A09-60F5-A670C601CC2D}"/>
              </a:ext>
            </a:extLst>
          </p:cNvPr>
          <p:cNvSpPr txBox="1"/>
          <p:nvPr/>
        </p:nvSpPr>
        <p:spPr>
          <a:xfrm>
            <a:off x="9333460" y="909103"/>
            <a:ext cx="270086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Identifier Uris (Entity ID):</a:t>
            </a: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 http://app.com</a:t>
            </a:r>
          </a:p>
        </p:txBody>
      </p:sp>
      <p:sp>
        <p:nvSpPr>
          <p:cNvPr id="1053" name="TextBox 1052">
            <a:extLst>
              <a:ext uri="{FF2B5EF4-FFF2-40B4-BE49-F238E27FC236}">
                <a16:creationId xmlns:a16="http://schemas.microsoft.com/office/drawing/2014/main" id="{325D5DBA-5397-A7F2-A1C6-9AC24850DD24}"/>
              </a:ext>
            </a:extLst>
          </p:cNvPr>
          <p:cNvSpPr txBox="1"/>
          <p:nvPr/>
        </p:nvSpPr>
        <p:spPr>
          <a:xfrm>
            <a:off x="9545694" y="1949812"/>
            <a:ext cx="27008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 registrations</a:t>
            </a:r>
          </a:p>
        </p:txBody>
      </p:sp>
      <p:sp>
        <p:nvSpPr>
          <p:cNvPr id="17" name="TextBox 16">
            <a:extLst>
              <a:ext uri="{FF2B5EF4-FFF2-40B4-BE49-F238E27FC236}">
                <a16:creationId xmlns:a16="http://schemas.microsoft.com/office/drawing/2014/main" id="{B71F76C9-A08F-872F-F124-D0F74ACF1476}"/>
              </a:ext>
            </a:extLst>
          </p:cNvPr>
          <p:cNvSpPr txBox="1"/>
          <p:nvPr/>
        </p:nvSpPr>
        <p:spPr>
          <a:xfrm>
            <a:off x="9320904" y="2949535"/>
            <a:ext cx="270086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Identifier Uris (Entity ID):</a:t>
            </a: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 http://app.com.2</a:t>
            </a:r>
          </a:p>
        </p:txBody>
      </p:sp>
      <p:sp>
        <p:nvSpPr>
          <p:cNvPr id="42" name="TextBox 41">
            <a:extLst>
              <a:ext uri="{FF2B5EF4-FFF2-40B4-BE49-F238E27FC236}">
                <a16:creationId xmlns:a16="http://schemas.microsoft.com/office/drawing/2014/main" id="{5DD598B7-64D6-1F22-39D8-E8CE6BA6AE55}"/>
              </a:ext>
            </a:extLst>
          </p:cNvPr>
          <p:cNvSpPr txBox="1"/>
          <p:nvPr/>
        </p:nvSpPr>
        <p:spPr>
          <a:xfrm>
            <a:off x="1424149" y="3281668"/>
            <a:ext cx="67377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Login URL: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hlinkClick r:id="rId5"/>
              </a:rPr>
              <a:t>https://login.microsoftonline.com/7ad0bad0-2594-44dc-8510-ac28fc4635a0/saml2/</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Issuer: http://app.com</a:t>
            </a: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3" name="Picture 2" descr="See the source image">
            <a:extLst>
              <a:ext uri="{FF2B5EF4-FFF2-40B4-BE49-F238E27FC236}">
                <a16:creationId xmlns:a16="http://schemas.microsoft.com/office/drawing/2014/main" id="{6E8226FC-D3D0-7B3E-5489-3813DC0453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0522" y="761482"/>
            <a:ext cx="380763" cy="34126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a:extLst>
              <a:ext uri="{FF2B5EF4-FFF2-40B4-BE49-F238E27FC236}">
                <a16:creationId xmlns:a16="http://schemas.microsoft.com/office/drawing/2014/main" id="{04928D61-90A4-1D45-9873-F94CCDC51247}"/>
              </a:ext>
            </a:extLst>
          </p:cNvPr>
          <p:cNvCxnSpPr>
            <a:cxnSpLocks/>
            <a:endCxn id="46" idx="3"/>
          </p:cNvCxnSpPr>
          <p:nvPr/>
        </p:nvCxnSpPr>
        <p:spPr>
          <a:xfrm flipH="1">
            <a:off x="1398701" y="4142274"/>
            <a:ext cx="7146986" cy="37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03AD598-BDA9-53B6-0B37-18D6845EE247}"/>
              </a:ext>
            </a:extLst>
          </p:cNvPr>
          <p:cNvCxnSpPr>
            <a:cxnSpLocks/>
          </p:cNvCxnSpPr>
          <p:nvPr/>
        </p:nvCxnSpPr>
        <p:spPr>
          <a:xfrm flipV="1">
            <a:off x="1424149" y="4710924"/>
            <a:ext cx="4052273" cy="2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C43AC71-AA98-D8BC-7810-BC5ACB6B99FE}"/>
              </a:ext>
            </a:extLst>
          </p:cNvPr>
          <p:cNvSpPr txBox="1"/>
          <p:nvPr/>
        </p:nvSpPr>
        <p:spPr>
          <a:xfrm>
            <a:off x="998038" y="4010067"/>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49" name="TextBox 48">
            <a:extLst>
              <a:ext uri="{FF2B5EF4-FFF2-40B4-BE49-F238E27FC236}">
                <a16:creationId xmlns:a16="http://schemas.microsoft.com/office/drawing/2014/main" id="{D8FAFD53-0C29-019D-6547-39122A822062}"/>
              </a:ext>
            </a:extLst>
          </p:cNvPr>
          <p:cNvSpPr txBox="1"/>
          <p:nvPr/>
        </p:nvSpPr>
        <p:spPr>
          <a:xfrm>
            <a:off x="1020339" y="4552757"/>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1" name="TextBox 50">
            <a:extLst>
              <a:ext uri="{FF2B5EF4-FFF2-40B4-BE49-F238E27FC236}">
                <a16:creationId xmlns:a16="http://schemas.microsoft.com/office/drawing/2014/main" id="{8FD18919-C57D-F110-8656-18F731BCC7EB}"/>
              </a:ext>
            </a:extLst>
          </p:cNvPr>
          <p:cNvSpPr txBox="1"/>
          <p:nvPr/>
        </p:nvSpPr>
        <p:spPr>
          <a:xfrm>
            <a:off x="2522848" y="4453612"/>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Assertion to SP</a:t>
            </a:r>
          </a:p>
        </p:txBody>
      </p:sp>
      <p:sp>
        <p:nvSpPr>
          <p:cNvPr id="61" name="TextBox 60">
            <a:extLst>
              <a:ext uri="{FF2B5EF4-FFF2-40B4-BE49-F238E27FC236}">
                <a16:creationId xmlns:a16="http://schemas.microsoft.com/office/drawing/2014/main" id="{1050645B-993A-D912-A48F-ECA692F6E983}"/>
              </a:ext>
            </a:extLst>
          </p:cNvPr>
          <p:cNvSpPr txBox="1"/>
          <p:nvPr/>
        </p:nvSpPr>
        <p:spPr>
          <a:xfrm>
            <a:off x="1445966" y="4157191"/>
            <a:ext cx="61362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IdP Issuer: </a:t>
            </a:r>
            <a:r>
              <a:rPr kumimoji="0" lang="en-US" sz="900" b="0" i="0" u="none" strike="noStrike" kern="1200" cap="none" spc="0" normalizeH="0" baseline="0" noProof="0">
                <a:ln>
                  <a:noFill/>
                </a:ln>
                <a:solidFill>
                  <a:srgbClr val="FF0000"/>
                </a:solidFill>
                <a:effectLst/>
                <a:uLnTx/>
                <a:uFillTx/>
                <a:latin typeface="Calibri" panose="020F0502020204030204"/>
                <a:ea typeface="+mn-ea"/>
                <a:cs typeface="+mn-cs"/>
                <a:hlinkClick r:id="rId7"/>
              </a:rPr>
              <a:t>https://sts.windows.net/7ad0bad0-2594-44dc-8510-ac28fc4635a0/</a:t>
            </a:r>
            <a:endParaRPr kumimoji="0" lang="en-US" sz="900" b="0" i="0" u="none" strike="noStrike" kern="1200" cap="none" spc="0" normalizeH="0" baseline="0" noProof="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Audience: http://app.com</a:t>
            </a:r>
          </a:p>
        </p:txBody>
      </p:sp>
      <p:cxnSp>
        <p:nvCxnSpPr>
          <p:cNvPr id="1024" name="Straight Connector 1023">
            <a:extLst>
              <a:ext uri="{FF2B5EF4-FFF2-40B4-BE49-F238E27FC236}">
                <a16:creationId xmlns:a16="http://schemas.microsoft.com/office/drawing/2014/main" id="{09F15C05-4758-C61E-A077-CCC020D56673}"/>
              </a:ext>
            </a:extLst>
          </p:cNvPr>
          <p:cNvCxnSpPr>
            <a:cxnSpLocks/>
            <a:endCxn id="49" idx="3"/>
          </p:cNvCxnSpPr>
          <p:nvPr/>
        </p:nvCxnSpPr>
        <p:spPr>
          <a:xfrm>
            <a:off x="1416835" y="4186510"/>
            <a:ext cx="4167" cy="53552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14D8A7C8-546A-9CD8-A270-C48F63BA49AD}"/>
              </a:ext>
            </a:extLst>
          </p:cNvPr>
          <p:cNvSpPr txBox="1"/>
          <p:nvPr/>
        </p:nvSpPr>
        <p:spPr>
          <a:xfrm>
            <a:off x="5326138" y="4378394"/>
            <a:ext cx="3005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0000"/>
                </a:solidFill>
                <a:effectLst/>
                <a:uLnTx/>
                <a:uFillTx/>
                <a:latin typeface="Calibri" panose="020F0502020204030204"/>
                <a:ea typeface="+mn-ea"/>
                <a:cs typeface="+mn-cs"/>
              </a:rPr>
              <a:t>X</a:t>
            </a:r>
          </a:p>
        </p:txBody>
      </p:sp>
      <p:cxnSp>
        <p:nvCxnSpPr>
          <p:cNvPr id="1035" name="Straight Arrow Connector 1034">
            <a:extLst>
              <a:ext uri="{FF2B5EF4-FFF2-40B4-BE49-F238E27FC236}">
                <a16:creationId xmlns:a16="http://schemas.microsoft.com/office/drawing/2014/main" id="{254D0D9B-9E2A-9148-BF0B-373B79C971B4}"/>
              </a:ext>
            </a:extLst>
          </p:cNvPr>
          <p:cNvCxnSpPr>
            <a:cxnSpLocks/>
          </p:cNvCxnSpPr>
          <p:nvPr/>
        </p:nvCxnSpPr>
        <p:spPr>
          <a:xfrm>
            <a:off x="11078633" y="1124547"/>
            <a:ext cx="0" cy="1824988"/>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See the source image">
            <a:extLst>
              <a:ext uri="{FF2B5EF4-FFF2-40B4-BE49-F238E27FC236}">
                <a16:creationId xmlns:a16="http://schemas.microsoft.com/office/drawing/2014/main" id="{D39EA091-7835-ED28-0532-E9E1E15597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205" t="12155" r="29615" b="12835"/>
          <a:stretch/>
        </p:blipFill>
        <p:spPr bwMode="auto">
          <a:xfrm>
            <a:off x="5222815" y="2169800"/>
            <a:ext cx="585412" cy="5828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6" descr="See the source image">
            <a:extLst>
              <a:ext uri="{FF2B5EF4-FFF2-40B4-BE49-F238E27FC236}">
                <a16:creationId xmlns:a16="http://schemas.microsoft.com/office/drawing/2014/main" id="{7633FE5C-04EC-3F3D-7DBC-9B555B64A8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205" t="12155" r="29615" b="12835"/>
          <a:stretch/>
        </p:blipFill>
        <p:spPr bwMode="auto">
          <a:xfrm>
            <a:off x="5196134" y="5013136"/>
            <a:ext cx="585412" cy="58285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6" descr="See the source image">
            <a:extLst>
              <a:ext uri="{FF2B5EF4-FFF2-40B4-BE49-F238E27FC236}">
                <a16:creationId xmlns:a16="http://schemas.microsoft.com/office/drawing/2014/main" id="{D39D894B-B0CC-72EE-696F-8020B97540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205" t="12155" r="29615" b="12835"/>
          <a:stretch/>
        </p:blipFill>
        <p:spPr bwMode="auto">
          <a:xfrm>
            <a:off x="9973826" y="2380339"/>
            <a:ext cx="585412" cy="5828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6" descr="See the source image">
            <a:extLst>
              <a:ext uri="{FF2B5EF4-FFF2-40B4-BE49-F238E27FC236}">
                <a16:creationId xmlns:a16="http://schemas.microsoft.com/office/drawing/2014/main" id="{814B6F31-0D52-1B4F-211A-67651680C1E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205" t="12155" r="29615" b="12835"/>
          <a:stretch/>
        </p:blipFill>
        <p:spPr bwMode="auto">
          <a:xfrm>
            <a:off x="9961559" y="1206246"/>
            <a:ext cx="585412" cy="582858"/>
          </a:xfrm>
          <a:prstGeom prst="rect">
            <a:avLst/>
          </a:prstGeom>
          <a:noFill/>
          <a:extLst>
            <a:ext uri="{909E8E84-426E-40DD-AFC4-6F175D3DCCD1}">
              <a14:hiddenFill xmlns:a14="http://schemas.microsoft.com/office/drawing/2010/main">
                <a:solidFill>
                  <a:srgbClr val="FFFFFF"/>
                </a:solidFill>
              </a14:hiddenFill>
            </a:ext>
          </a:extLst>
        </p:spPr>
      </p:pic>
      <p:sp>
        <p:nvSpPr>
          <p:cNvPr id="1039" name="TextBox 1038">
            <a:extLst>
              <a:ext uri="{FF2B5EF4-FFF2-40B4-BE49-F238E27FC236}">
                <a16:creationId xmlns:a16="http://schemas.microsoft.com/office/drawing/2014/main" id="{A2DF79C0-730A-2685-F93C-3EE8F217200D}"/>
              </a:ext>
            </a:extLst>
          </p:cNvPr>
          <p:cNvSpPr txBox="1"/>
          <p:nvPr/>
        </p:nvSpPr>
        <p:spPr>
          <a:xfrm>
            <a:off x="3432603" y="1672640"/>
            <a:ext cx="442368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Entity ID: http://app.com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Login URL: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https://login.microsoftonline.com/7ad0bad0-2594-44dc-8510-ac28fc4635a0/saml2/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IdP Issuer: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https://sts.windows.net/7ad0bad0-2594-44dc-8510-ac28fc4635a0/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3" name="TextBox 1042">
            <a:extLst>
              <a:ext uri="{FF2B5EF4-FFF2-40B4-BE49-F238E27FC236}">
                <a16:creationId xmlns:a16="http://schemas.microsoft.com/office/drawing/2014/main" id="{8FC657F4-7535-0FA3-A6FA-C7F7F14D294A}"/>
              </a:ext>
            </a:extLst>
          </p:cNvPr>
          <p:cNvSpPr txBox="1"/>
          <p:nvPr/>
        </p:nvSpPr>
        <p:spPr>
          <a:xfrm>
            <a:off x="2994593" y="5652231"/>
            <a:ext cx="504185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Entity ID: http://app.com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Login URL: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https://login.microsoftonline.com/7ad0bad0-2594-44dc-8510-ac28fc4635a0/saml2/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IdP Issuer: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https://sts.windows.net/7ad0bad0-2594-44dc-8510-ac28fc4635a0/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03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left)">
                                      <p:cBhvr>
                                        <p:cTn id="10" dur="500"/>
                                        <p:tgtEl>
                                          <p:spTgt spid="56"/>
                                        </p:tgtEl>
                                      </p:cBhvr>
                                    </p:animEffect>
                                  </p:childTnLst>
                                </p:cTn>
                              </p:par>
                              <p:par>
                                <p:cTn id="11" presetID="22" presetClass="entr" presetSubtype="8"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right)">
                                      <p:cBhvr>
                                        <p:cTn id="18" dur="500"/>
                                        <p:tgtEl>
                                          <p:spTgt spid="57"/>
                                        </p:tgtEl>
                                      </p:cBhvr>
                                    </p:animEffect>
                                  </p:childTnLst>
                                </p:cTn>
                              </p:par>
                              <p:par>
                                <p:cTn id="19" presetID="22" presetClass="entr" presetSubtype="2"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up)">
                                      <p:cBhvr>
                                        <p:cTn id="24" dur="500"/>
                                        <p:tgtEl>
                                          <p:spTgt spid="42"/>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righ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up)">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left)">
                                      <p:cBhvr>
                                        <p:cTn id="40" dur="500"/>
                                        <p:tgtEl>
                                          <p:spTgt spid="58"/>
                                        </p:tgtEl>
                                      </p:cBhvr>
                                    </p:animEffect>
                                  </p:childTnLst>
                                </p:cTn>
                              </p:par>
                              <p:par>
                                <p:cTn id="41" presetID="22" presetClass="entr" presetSubtype="8"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044"/>
                                        </p:tgtEl>
                                        <p:attrNameLst>
                                          <p:attrName>style.visibility</p:attrName>
                                        </p:attrNameLst>
                                      </p:cBhvr>
                                      <p:to>
                                        <p:strVal val="visible"/>
                                      </p:to>
                                    </p:set>
                                    <p:animEffect transition="in" filter="wipe(left)">
                                      <p:cBhvr>
                                        <p:cTn id="48" dur="500"/>
                                        <p:tgtEl>
                                          <p:spTgt spid="1044"/>
                                        </p:tgtEl>
                                      </p:cBhvr>
                                    </p:animEffect>
                                  </p:childTnLst>
                                </p:cTn>
                              </p:par>
                              <p:par>
                                <p:cTn id="49" presetID="22" presetClass="entr" presetSubtype="8" fill="hold" nodeType="withEffect">
                                  <p:stCondLst>
                                    <p:cond delay="0"/>
                                  </p:stCondLst>
                                  <p:childTnLst>
                                    <p:set>
                                      <p:cBhvr>
                                        <p:cTn id="50" dur="1" fill="hold">
                                          <p:stCondLst>
                                            <p:cond delay="0"/>
                                          </p:stCondLst>
                                        </p:cTn>
                                        <p:tgtEl>
                                          <p:spTgt spid="1045"/>
                                        </p:tgtEl>
                                        <p:attrNameLst>
                                          <p:attrName>style.visibility</p:attrName>
                                        </p:attrNameLst>
                                      </p:cBhvr>
                                      <p:to>
                                        <p:strVal val="visible"/>
                                      </p:to>
                                    </p:set>
                                    <p:animEffect transition="in" filter="wipe(left)">
                                      <p:cBhvr>
                                        <p:cTn id="51" dur="500"/>
                                        <p:tgtEl>
                                          <p:spTgt spid="104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038"/>
                                        </p:tgtEl>
                                        <p:attrNameLst>
                                          <p:attrName>style.visibility</p:attrName>
                                        </p:attrNameLst>
                                      </p:cBhvr>
                                      <p:to>
                                        <p:strVal val="visible"/>
                                      </p:to>
                                    </p:set>
                                    <p:animEffect transition="in" filter="wipe(left)">
                                      <p:cBhvr>
                                        <p:cTn id="56" dur="500"/>
                                        <p:tgtEl>
                                          <p:spTgt spid="1038"/>
                                        </p:tgtEl>
                                      </p:cBhvr>
                                    </p:animEffect>
                                  </p:childTnLst>
                                </p:cTn>
                              </p:par>
                              <p:par>
                                <p:cTn id="57" presetID="22" presetClass="entr" presetSubtype="8" fill="hold" nodeType="withEffect">
                                  <p:stCondLst>
                                    <p:cond delay="0"/>
                                  </p:stCondLst>
                                  <p:childTnLst>
                                    <p:set>
                                      <p:cBhvr>
                                        <p:cTn id="58" dur="1" fill="hold">
                                          <p:stCondLst>
                                            <p:cond delay="0"/>
                                          </p:stCondLst>
                                        </p:cTn>
                                        <p:tgtEl>
                                          <p:spTgt spid="1037"/>
                                        </p:tgtEl>
                                        <p:attrNameLst>
                                          <p:attrName>style.visibility</p:attrName>
                                        </p:attrNameLst>
                                      </p:cBhvr>
                                      <p:to>
                                        <p:strVal val="visible"/>
                                      </p:to>
                                    </p:set>
                                    <p:animEffect transition="in" filter="wipe(left)">
                                      <p:cBhvr>
                                        <p:cTn id="59" dur="500"/>
                                        <p:tgtEl>
                                          <p:spTgt spid="1037"/>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05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05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035"/>
                                        </p:tgtEl>
                                        <p:attrNameLst>
                                          <p:attrName>style.visibility</p:attrName>
                                        </p:attrNameLst>
                                      </p:cBhvr>
                                      <p:to>
                                        <p:strVal val="visible"/>
                                      </p:to>
                                    </p:set>
                                    <p:animEffect transition="in" filter="wipe(down)">
                                      <p:cBhvr>
                                        <p:cTn id="74" dur="500"/>
                                        <p:tgtEl>
                                          <p:spTgt spid="103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left)">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right)">
                                      <p:cBhvr>
                                        <p:cTn id="84" dur="500"/>
                                        <p:tgtEl>
                                          <p:spTgt spid="44"/>
                                        </p:tgtEl>
                                      </p:cBhvr>
                                    </p:animEffect>
                                  </p:childTnLst>
                                </p:cTn>
                              </p:par>
                            </p:childTnLst>
                          </p:cTn>
                        </p:par>
                        <p:par>
                          <p:cTn id="85" fill="hold">
                            <p:stCondLst>
                              <p:cond delay="500"/>
                            </p:stCondLst>
                            <p:childTnLst>
                              <p:par>
                                <p:cTn id="86" presetID="22" presetClass="entr" presetSubtype="2" fill="hold" grpId="0" nodeType="after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wipe(right)">
                                      <p:cBhvr>
                                        <p:cTn id="88" dur="500"/>
                                        <p:tgtEl>
                                          <p:spTgt spid="46"/>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up)">
                                      <p:cBhvr>
                                        <p:cTn id="91" dur="500"/>
                                        <p:tgtEl>
                                          <p:spTgt spid="6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1024"/>
                                        </p:tgtEl>
                                        <p:attrNameLst>
                                          <p:attrName>style.visibility</p:attrName>
                                        </p:attrNameLst>
                                      </p:cBhvr>
                                      <p:to>
                                        <p:strVal val="visible"/>
                                      </p:to>
                                    </p:set>
                                    <p:animEffect transition="in" filter="wipe(up)">
                                      <p:cBhvr>
                                        <p:cTn id="96" dur="500"/>
                                        <p:tgtEl>
                                          <p:spTgt spid="10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left)">
                                      <p:cBhvr>
                                        <p:cTn id="101" dur="500"/>
                                        <p:tgtEl>
                                          <p:spTgt spid="49"/>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animEffect transition="in" filter="wipe(left)">
                                      <p:cBhvr>
                                        <p:cTn id="104" dur="500"/>
                                        <p:tgtEl>
                                          <p:spTgt spid="51"/>
                                        </p:tgtEl>
                                      </p:cBhvr>
                                    </p:animEffect>
                                  </p:childTnLst>
                                </p:cTn>
                              </p:par>
                              <p:par>
                                <p:cTn id="105" presetID="22" presetClass="entr" presetSubtype="8"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0" grpId="0"/>
      <p:bldP spid="56" grpId="0"/>
      <p:bldP spid="57" grpId="0"/>
      <p:bldP spid="58" grpId="0"/>
      <p:bldP spid="1052" grpId="0"/>
      <p:bldP spid="1053" grpId="0"/>
      <p:bldP spid="17" grpId="0"/>
      <p:bldP spid="42" grpId="0"/>
      <p:bldP spid="46" grpId="0"/>
      <p:bldP spid="49" grpId="0"/>
      <p:bldP spid="51" grpId="0"/>
      <p:bldP spid="61" grpId="0"/>
      <p:bldP spid="10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120968" y="133455"/>
            <a:ext cx="11018520" cy="553998"/>
          </a:xfrm>
        </p:spPr>
        <p:txBody>
          <a:bodyPr>
            <a:normAutofit/>
          </a:bodyPr>
          <a:lstStyle/>
          <a:p>
            <a:r>
              <a:rPr lang="en-US" sz="3200" b="1" spc="-50">
                <a:ln w="3175">
                  <a:noFill/>
                </a:ln>
                <a:latin typeface="Segoe UI Semibold" panose="020B0702040204020203" pitchFamily="34" charset="0"/>
                <a:ea typeface="+mn-ea"/>
                <a:cs typeface="Segoe UI Semibold" panose="020B0702040204020203" pitchFamily="34" charset="0"/>
              </a:rPr>
              <a:t>How to Identify This</a:t>
            </a:r>
          </a:p>
        </p:txBody>
      </p:sp>
      <p:sp>
        <p:nvSpPr>
          <p:cNvPr id="5" name="TextBox 4">
            <a:extLst>
              <a:ext uri="{FF2B5EF4-FFF2-40B4-BE49-F238E27FC236}">
                <a16:creationId xmlns:a16="http://schemas.microsoft.com/office/drawing/2014/main" id="{3535A200-772F-981B-8541-B62A928828F8}"/>
              </a:ext>
            </a:extLst>
          </p:cNvPr>
          <p:cNvSpPr txBox="1"/>
          <p:nvPr/>
        </p:nvSpPr>
        <p:spPr>
          <a:xfrm>
            <a:off x="626532" y="1063960"/>
            <a:ext cx="10409767"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Questions to Ask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Do you need multiple instances of the same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Do these applications support unique entity id’s (identifier Uris)?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Do these applications support SP-initiated or IdP-initiated sign-on or both?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Do these multiple instance applications require a specific audience?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001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115328" y="181329"/>
            <a:ext cx="11018520" cy="492443"/>
          </a:xfrm>
        </p:spPr>
        <p:txBody>
          <a:bodyPr>
            <a:normAutofit fontScale="90000"/>
          </a:bodyPr>
          <a:lstStyle/>
          <a:p>
            <a:r>
              <a:rPr lang="en-US" sz="3200" b="1">
                <a:solidFill>
                  <a:schemeClr val="tx1"/>
                </a:solidFill>
                <a:latin typeface="Segoe UI Semibold" panose="020B0702040204020203" pitchFamily="34" charset="0"/>
                <a:cs typeface="Segoe UI Semibold" panose="020B0702040204020203" pitchFamily="34" charset="0"/>
              </a:rPr>
              <a:t>Audience &amp; Issuer Override</a:t>
            </a:r>
            <a:endParaRPr lang="en-US" sz="3200" b="1">
              <a:solidFill>
                <a:schemeClr val="tx1"/>
              </a:solidFill>
              <a:cs typeface="Segoe UI"/>
            </a:endParaRPr>
          </a:p>
        </p:txBody>
      </p:sp>
      <p:pic>
        <p:nvPicPr>
          <p:cNvPr id="1028" name="Picture 4" descr="See the source image">
            <a:extLst>
              <a:ext uri="{FF2B5EF4-FFF2-40B4-BE49-F238E27FC236}">
                <a16:creationId xmlns:a16="http://schemas.microsoft.com/office/drawing/2014/main" id="{19B36FBF-4562-41C7-3706-834E8FBC1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436" y="1566381"/>
            <a:ext cx="1207396" cy="12073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user clipart logo">
            <a:extLst>
              <a:ext uri="{FF2B5EF4-FFF2-40B4-BE49-F238E27FC236}">
                <a16:creationId xmlns:a16="http://schemas.microsoft.com/office/drawing/2014/main" id="{FD670F95-09FB-9F79-6ACE-ED1B88C08E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353" y="1659609"/>
            <a:ext cx="1488868" cy="120004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D26A2781-5365-EF02-F35A-8723E0063D83}"/>
              </a:ext>
            </a:extLst>
          </p:cNvPr>
          <p:cNvCxnSpPr>
            <a:cxnSpLocks/>
          </p:cNvCxnSpPr>
          <p:nvPr/>
        </p:nvCxnSpPr>
        <p:spPr>
          <a:xfrm flipH="1">
            <a:off x="8727318" y="2812736"/>
            <a:ext cx="14816" cy="22493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25FABC-2726-5197-BB64-89F35AEC36E5}"/>
              </a:ext>
            </a:extLst>
          </p:cNvPr>
          <p:cNvCxnSpPr>
            <a:cxnSpLocks/>
          </p:cNvCxnSpPr>
          <p:nvPr/>
        </p:nvCxnSpPr>
        <p:spPr>
          <a:xfrm>
            <a:off x="5668666" y="2812736"/>
            <a:ext cx="0" cy="2584764"/>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045A4C-6607-449F-E9CE-3E81B2D66585}"/>
              </a:ext>
            </a:extLst>
          </p:cNvPr>
          <p:cNvCxnSpPr>
            <a:cxnSpLocks/>
          </p:cNvCxnSpPr>
          <p:nvPr/>
        </p:nvCxnSpPr>
        <p:spPr>
          <a:xfrm>
            <a:off x="1605158" y="3017398"/>
            <a:ext cx="3997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B8CF85-2413-9672-8F1E-0EC7E1562BC4}"/>
              </a:ext>
            </a:extLst>
          </p:cNvPr>
          <p:cNvCxnSpPr>
            <a:cxnSpLocks/>
          </p:cNvCxnSpPr>
          <p:nvPr/>
        </p:nvCxnSpPr>
        <p:spPr>
          <a:xfrm flipH="1">
            <a:off x="1649559" y="3300431"/>
            <a:ext cx="3944166" cy="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1B988A-A29E-C1AC-6944-AAAACAE2DAF2}"/>
              </a:ext>
            </a:extLst>
          </p:cNvPr>
          <p:cNvCxnSpPr>
            <a:cxnSpLocks/>
          </p:cNvCxnSpPr>
          <p:nvPr/>
        </p:nvCxnSpPr>
        <p:spPr>
          <a:xfrm flipV="1">
            <a:off x="1634171" y="3860713"/>
            <a:ext cx="7093147" cy="22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7C5AC12-524A-7549-93F1-6F5D9F7AC543}"/>
              </a:ext>
            </a:extLst>
          </p:cNvPr>
          <p:cNvCxnSpPr>
            <a:cxnSpLocks/>
            <a:endCxn id="52" idx="3"/>
          </p:cNvCxnSpPr>
          <p:nvPr/>
        </p:nvCxnSpPr>
        <p:spPr>
          <a:xfrm flipH="1">
            <a:off x="1576027" y="4155459"/>
            <a:ext cx="7166107" cy="6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55723E3-08DA-F0B0-0B1D-2424FD390AD2}"/>
              </a:ext>
            </a:extLst>
          </p:cNvPr>
          <p:cNvCxnSpPr>
            <a:cxnSpLocks/>
          </p:cNvCxnSpPr>
          <p:nvPr/>
        </p:nvCxnSpPr>
        <p:spPr>
          <a:xfrm flipV="1">
            <a:off x="1605158" y="5118971"/>
            <a:ext cx="3939266" cy="24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BCC023-9364-B2E8-6E4F-C65EB023271D}"/>
              </a:ext>
            </a:extLst>
          </p:cNvPr>
          <p:cNvCxnSpPr>
            <a:cxnSpLocks/>
          </p:cNvCxnSpPr>
          <p:nvPr/>
        </p:nvCxnSpPr>
        <p:spPr>
          <a:xfrm>
            <a:off x="1503066" y="2812736"/>
            <a:ext cx="0" cy="22924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D89E5C0-5E39-790F-8F23-AEF361404185}"/>
              </a:ext>
            </a:extLst>
          </p:cNvPr>
          <p:cNvSpPr txBox="1"/>
          <p:nvPr/>
        </p:nvSpPr>
        <p:spPr>
          <a:xfrm>
            <a:off x="1195786" y="2820361"/>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48" name="TextBox 47">
            <a:extLst>
              <a:ext uri="{FF2B5EF4-FFF2-40B4-BE49-F238E27FC236}">
                <a16:creationId xmlns:a16="http://schemas.microsoft.com/office/drawing/2014/main" id="{7BCAAC2B-F4AC-6C59-BCEA-D59B395BEAA7}"/>
              </a:ext>
            </a:extLst>
          </p:cNvPr>
          <p:cNvSpPr txBox="1"/>
          <p:nvPr/>
        </p:nvSpPr>
        <p:spPr>
          <a:xfrm>
            <a:off x="1187077" y="3131154"/>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0" name="TextBox 49">
            <a:extLst>
              <a:ext uri="{FF2B5EF4-FFF2-40B4-BE49-F238E27FC236}">
                <a16:creationId xmlns:a16="http://schemas.microsoft.com/office/drawing/2014/main" id="{D96A6C44-332D-501E-3203-B55E81CC3C94}"/>
              </a:ext>
            </a:extLst>
          </p:cNvPr>
          <p:cNvSpPr txBox="1"/>
          <p:nvPr/>
        </p:nvSpPr>
        <p:spPr>
          <a:xfrm>
            <a:off x="1160548" y="3714293"/>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52" name="TextBox 51">
            <a:extLst>
              <a:ext uri="{FF2B5EF4-FFF2-40B4-BE49-F238E27FC236}">
                <a16:creationId xmlns:a16="http://schemas.microsoft.com/office/drawing/2014/main" id="{3A50B37C-47FD-2094-BC6F-DEA85897F877}"/>
              </a:ext>
            </a:extLst>
          </p:cNvPr>
          <p:cNvSpPr txBox="1"/>
          <p:nvPr/>
        </p:nvSpPr>
        <p:spPr>
          <a:xfrm>
            <a:off x="1175364" y="4049540"/>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55" name="TextBox 54">
            <a:extLst>
              <a:ext uri="{FF2B5EF4-FFF2-40B4-BE49-F238E27FC236}">
                <a16:creationId xmlns:a16="http://schemas.microsoft.com/office/drawing/2014/main" id="{90772360-BC62-FBED-C948-F44E4BD5FB32}"/>
              </a:ext>
            </a:extLst>
          </p:cNvPr>
          <p:cNvSpPr txBox="1"/>
          <p:nvPr/>
        </p:nvSpPr>
        <p:spPr>
          <a:xfrm>
            <a:off x="1201348" y="4955854"/>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6" name="TextBox 55">
            <a:extLst>
              <a:ext uri="{FF2B5EF4-FFF2-40B4-BE49-F238E27FC236}">
                <a16:creationId xmlns:a16="http://schemas.microsoft.com/office/drawing/2014/main" id="{0F93A27C-D6DE-E78B-19D4-DA45F137A2A2}"/>
              </a:ext>
            </a:extLst>
          </p:cNvPr>
          <p:cNvSpPr txBox="1"/>
          <p:nvPr/>
        </p:nvSpPr>
        <p:spPr>
          <a:xfrm>
            <a:off x="2641646" y="2722649"/>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SP-Initiated Sign-On</a:t>
            </a:r>
          </a:p>
        </p:txBody>
      </p:sp>
      <p:sp>
        <p:nvSpPr>
          <p:cNvPr id="57" name="TextBox 56">
            <a:extLst>
              <a:ext uri="{FF2B5EF4-FFF2-40B4-BE49-F238E27FC236}">
                <a16:creationId xmlns:a16="http://schemas.microsoft.com/office/drawing/2014/main" id="{32EF2447-BB2F-646F-2BE6-5A1EA6A4F20F}"/>
              </a:ext>
            </a:extLst>
          </p:cNvPr>
          <p:cNvSpPr txBox="1"/>
          <p:nvPr/>
        </p:nvSpPr>
        <p:spPr>
          <a:xfrm>
            <a:off x="2890837" y="3026519"/>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Request</a:t>
            </a:r>
          </a:p>
        </p:txBody>
      </p:sp>
      <p:sp>
        <p:nvSpPr>
          <p:cNvPr id="58" name="TextBox 57">
            <a:extLst>
              <a:ext uri="{FF2B5EF4-FFF2-40B4-BE49-F238E27FC236}">
                <a16:creationId xmlns:a16="http://schemas.microsoft.com/office/drawing/2014/main" id="{B8083539-B115-DB21-5186-E26A8D53EC4D}"/>
              </a:ext>
            </a:extLst>
          </p:cNvPr>
          <p:cNvSpPr txBox="1"/>
          <p:nvPr/>
        </p:nvSpPr>
        <p:spPr>
          <a:xfrm>
            <a:off x="2548326" y="3609353"/>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Request Sent to IdP</a:t>
            </a:r>
          </a:p>
        </p:txBody>
      </p:sp>
      <p:sp>
        <p:nvSpPr>
          <p:cNvPr id="59" name="TextBox 58">
            <a:extLst>
              <a:ext uri="{FF2B5EF4-FFF2-40B4-BE49-F238E27FC236}">
                <a16:creationId xmlns:a16="http://schemas.microsoft.com/office/drawing/2014/main" id="{2F28F91E-B8F7-EDEA-43AF-97B4BFB1CA4E}"/>
              </a:ext>
            </a:extLst>
          </p:cNvPr>
          <p:cNvSpPr txBox="1"/>
          <p:nvPr/>
        </p:nvSpPr>
        <p:spPr>
          <a:xfrm>
            <a:off x="2998934" y="3932227"/>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Assertion</a:t>
            </a:r>
          </a:p>
        </p:txBody>
      </p:sp>
      <p:sp>
        <p:nvSpPr>
          <p:cNvPr id="60" name="TextBox 59">
            <a:extLst>
              <a:ext uri="{FF2B5EF4-FFF2-40B4-BE49-F238E27FC236}">
                <a16:creationId xmlns:a16="http://schemas.microsoft.com/office/drawing/2014/main" id="{8D6396A2-859E-8D7A-F912-B1A1713C28AA}"/>
              </a:ext>
            </a:extLst>
          </p:cNvPr>
          <p:cNvSpPr txBox="1"/>
          <p:nvPr/>
        </p:nvSpPr>
        <p:spPr>
          <a:xfrm>
            <a:off x="2703857" y="4856709"/>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Assertion to SP</a:t>
            </a:r>
          </a:p>
        </p:txBody>
      </p:sp>
      <p:cxnSp>
        <p:nvCxnSpPr>
          <p:cNvPr id="63" name="Straight Connector 62">
            <a:extLst>
              <a:ext uri="{FF2B5EF4-FFF2-40B4-BE49-F238E27FC236}">
                <a16:creationId xmlns:a16="http://schemas.microsoft.com/office/drawing/2014/main" id="{A881972B-A5E3-5854-64EB-B5DEBEC62963}"/>
              </a:ext>
            </a:extLst>
          </p:cNvPr>
          <p:cNvCxnSpPr>
            <a:cxnSpLocks/>
          </p:cNvCxnSpPr>
          <p:nvPr/>
        </p:nvCxnSpPr>
        <p:spPr>
          <a:xfrm>
            <a:off x="1626948" y="3313161"/>
            <a:ext cx="0" cy="54755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C60B8B80-CBB8-A530-8B77-FD896F7A80D2}"/>
              </a:ext>
            </a:extLst>
          </p:cNvPr>
          <p:cNvCxnSpPr>
            <a:stCxn id="1028" idx="3"/>
          </p:cNvCxnSpPr>
          <p:nvPr/>
        </p:nvCxnSpPr>
        <p:spPr>
          <a:xfrm flipV="1">
            <a:off x="9345832" y="1735696"/>
            <a:ext cx="777802" cy="434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46A2DCEA-28E9-DAA1-56BB-C6273F59835B}"/>
              </a:ext>
            </a:extLst>
          </p:cNvPr>
          <p:cNvCxnSpPr>
            <a:cxnSpLocks/>
            <a:stCxn id="1028" idx="3"/>
          </p:cNvCxnSpPr>
          <p:nvPr/>
        </p:nvCxnSpPr>
        <p:spPr>
          <a:xfrm>
            <a:off x="9345832" y="2170079"/>
            <a:ext cx="777802" cy="419709"/>
          </a:xfrm>
          <a:prstGeom prst="line">
            <a:avLst/>
          </a:prstGeom>
        </p:spPr>
        <p:style>
          <a:lnRef idx="1">
            <a:schemeClr val="accent1"/>
          </a:lnRef>
          <a:fillRef idx="0">
            <a:schemeClr val="accent1"/>
          </a:fillRef>
          <a:effectRef idx="0">
            <a:schemeClr val="accent1"/>
          </a:effectRef>
          <a:fontRef idx="minor">
            <a:schemeClr val="tx1"/>
          </a:fontRef>
        </p:style>
      </p:cxnSp>
      <p:sp>
        <p:nvSpPr>
          <p:cNvPr id="1052" name="TextBox 1051">
            <a:extLst>
              <a:ext uri="{FF2B5EF4-FFF2-40B4-BE49-F238E27FC236}">
                <a16:creationId xmlns:a16="http://schemas.microsoft.com/office/drawing/2014/main" id="{51424752-8920-2A09-60F5-A670C601CC2D}"/>
              </a:ext>
            </a:extLst>
          </p:cNvPr>
          <p:cNvSpPr txBox="1"/>
          <p:nvPr/>
        </p:nvSpPr>
        <p:spPr>
          <a:xfrm>
            <a:off x="9522499" y="922484"/>
            <a:ext cx="2700869" cy="3539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Identifier Uris (Entity ID): </a:t>
            </a: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http://app.com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App ID: </a:t>
            </a:r>
            <a:r>
              <a:rPr kumimoji="0" lang="en-US" sz="900" b="1" i="0" u="none" strike="noStrike" kern="1200" cap="none" spc="0" normalizeH="0" baseline="0" noProof="0">
                <a:ln>
                  <a:noFill/>
                </a:ln>
                <a:solidFill>
                  <a:srgbClr val="00B050"/>
                </a:solidFill>
                <a:effectLst/>
                <a:uLnTx/>
                <a:uFillTx/>
                <a:latin typeface="Calibri" panose="020F0502020204030204"/>
                <a:ea typeface="+mn-ea"/>
                <a:cs typeface="+mn-cs"/>
              </a:rPr>
              <a:t>70a0e069-91f3-41b4-85d1-61f51bef3432</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 name="TextBox 1052">
            <a:extLst>
              <a:ext uri="{FF2B5EF4-FFF2-40B4-BE49-F238E27FC236}">
                <a16:creationId xmlns:a16="http://schemas.microsoft.com/office/drawing/2014/main" id="{325D5DBA-5397-A7F2-A1C6-9AC24850DD24}"/>
              </a:ext>
            </a:extLst>
          </p:cNvPr>
          <p:cNvSpPr txBox="1"/>
          <p:nvPr/>
        </p:nvSpPr>
        <p:spPr>
          <a:xfrm>
            <a:off x="9734733" y="1987035"/>
            <a:ext cx="27008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 registrations</a:t>
            </a:r>
          </a:p>
        </p:txBody>
      </p:sp>
      <p:sp>
        <p:nvSpPr>
          <p:cNvPr id="6" name="TextBox 5">
            <a:extLst>
              <a:ext uri="{FF2B5EF4-FFF2-40B4-BE49-F238E27FC236}">
                <a16:creationId xmlns:a16="http://schemas.microsoft.com/office/drawing/2014/main" id="{C5698A93-E733-F24B-8FF6-88812929F901}"/>
              </a:ext>
            </a:extLst>
          </p:cNvPr>
          <p:cNvSpPr txBox="1"/>
          <p:nvPr/>
        </p:nvSpPr>
        <p:spPr>
          <a:xfrm>
            <a:off x="1605158" y="3309845"/>
            <a:ext cx="1015259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1: Login URL: https://login.microsoftonline.com/7ad0bad0-2594-44dc-8510-ac28fc4635a0/saml2/</a:t>
            </a:r>
            <a:r>
              <a:rPr kumimoji="0" lang="en-US" sz="800" b="1" i="0" u="none" strike="noStrike" kern="1200" cap="none" spc="0" normalizeH="0" baseline="0" noProof="0">
                <a:ln>
                  <a:noFill/>
                </a:ln>
                <a:solidFill>
                  <a:srgbClr val="00B050"/>
                </a:solidFill>
                <a:effectLst/>
                <a:uLnTx/>
                <a:uFillTx/>
                <a:latin typeface="Calibri" panose="020F0502020204030204"/>
                <a:ea typeface="+mn-ea"/>
                <a:cs typeface="+mn-cs"/>
              </a:rPr>
              <a:t>70a0e069-91f3-41b4-85d1-61f51bef3432</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?SAMLRequest=fVTbbqMwE</a:t>
            </a:r>
          </a:p>
        </p:txBody>
      </p:sp>
      <p:sp>
        <p:nvSpPr>
          <p:cNvPr id="11" name="TextBox 10">
            <a:extLst>
              <a:ext uri="{FF2B5EF4-FFF2-40B4-BE49-F238E27FC236}">
                <a16:creationId xmlns:a16="http://schemas.microsoft.com/office/drawing/2014/main" id="{65D0318D-C7A0-B68B-9402-FE5AFA59BB01}"/>
              </a:ext>
            </a:extLst>
          </p:cNvPr>
          <p:cNvSpPr txBox="1"/>
          <p:nvPr/>
        </p:nvSpPr>
        <p:spPr>
          <a:xfrm>
            <a:off x="1605158" y="3435047"/>
            <a:ext cx="1015259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2: Login URL: https://login.microsoftonline.com/7ad0bad0-2594-44dc-8510-ac28fc4635a0/saml2/</a:t>
            </a:r>
            <a:r>
              <a:rPr kumimoji="0" lang="en-US" sz="800" b="1" i="0" u="none" strike="noStrike" kern="1200" cap="none" spc="0" normalizeH="0" baseline="0" noProof="0">
                <a:ln>
                  <a:noFill/>
                </a:ln>
                <a:solidFill>
                  <a:srgbClr val="00B050"/>
                </a:solidFill>
                <a:effectLst/>
                <a:uLnTx/>
                <a:uFillTx/>
                <a:latin typeface="Calibri" panose="020F0502020204030204"/>
                <a:ea typeface="+mn-ea"/>
                <a:cs typeface="+mn-cs"/>
              </a:rPr>
              <a:t>10d79791-9f56-4d82-8ca1-2eeeaa78e96f</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?SAMLRequest=fVTbbqMwE</a:t>
            </a:r>
          </a:p>
        </p:txBody>
      </p:sp>
      <p:sp>
        <p:nvSpPr>
          <p:cNvPr id="15" name="TextBox 14">
            <a:extLst>
              <a:ext uri="{FF2B5EF4-FFF2-40B4-BE49-F238E27FC236}">
                <a16:creationId xmlns:a16="http://schemas.microsoft.com/office/drawing/2014/main" id="{0E97EA7E-C9BE-496C-7BD8-3AA8ED350520}"/>
              </a:ext>
            </a:extLst>
          </p:cNvPr>
          <p:cNvSpPr txBox="1"/>
          <p:nvPr/>
        </p:nvSpPr>
        <p:spPr>
          <a:xfrm>
            <a:off x="1626948" y="4182944"/>
            <a:ext cx="6136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1: Issuer: https://sts.windows.net/7ad0bad0-2594-44dc-8510-ac28fc4635a0/</a:t>
            </a:r>
            <a:r>
              <a:rPr kumimoji="0" lang="en-US" sz="800" b="1" i="0" u="none" strike="noStrike" kern="1200" cap="none" spc="0" normalizeH="0" baseline="0" noProof="0">
                <a:ln>
                  <a:noFill/>
                </a:ln>
                <a:solidFill>
                  <a:srgbClr val="00B050"/>
                </a:solidFill>
                <a:effectLst/>
                <a:uLnTx/>
                <a:uFillTx/>
                <a:latin typeface="Calibri" panose="020F0502020204030204"/>
                <a:ea typeface="+mn-ea"/>
                <a:cs typeface="+mn-cs"/>
              </a:rPr>
              <a:t>70a0e069-91f3-41b4-85d1-61f51bef3432</a:t>
            </a: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35DEECB0-4E02-76A9-07F5-8AEE63A654C4}"/>
              </a:ext>
            </a:extLst>
          </p:cNvPr>
          <p:cNvSpPr txBox="1"/>
          <p:nvPr/>
        </p:nvSpPr>
        <p:spPr>
          <a:xfrm>
            <a:off x="1626948" y="4313896"/>
            <a:ext cx="6136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2: Issuer: https://sts.windows.net/7ad0bad0-2594-44dc-8510-ac28fc4635a0/</a:t>
            </a:r>
            <a:r>
              <a:rPr kumimoji="0" lang="en-US" sz="800" b="1" i="0" u="none" strike="noStrike" kern="1200" cap="none" spc="0" normalizeH="0" baseline="0" noProof="0">
                <a:ln>
                  <a:noFill/>
                </a:ln>
                <a:solidFill>
                  <a:srgbClr val="00B050"/>
                </a:solidFill>
                <a:effectLst/>
                <a:uLnTx/>
                <a:uFillTx/>
                <a:latin typeface="Calibri" panose="020F0502020204030204"/>
                <a:ea typeface="+mn-ea"/>
                <a:cs typeface="+mn-cs"/>
              </a:rPr>
              <a:t>10d79791-9f56-4d82-8ca1-2eeeaa78e96f</a:t>
            </a: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71F76C9-A08F-872F-F124-D0F74ACF1476}"/>
              </a:ext>
            </a:extLst>
          </p:cNvPr>
          <p:cNvSpPr txBox="1"/>
          <p:nvPr/>
        </p:nvSpPr>
        <p:spPr>
          <a:xfrm>
            <a:off x="9509943" y="2962916"/>
            <a:ext cx="2700869" cy="3539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Identifier Uris (Entity ID): </a:t>
            </a: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http://app.com.2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App ID: </a:t>
            </a:r>
            <a:r>
              <a:rPr kumimoji="0" lang="en-US" sz="900" b="1" i="0" u="none" strike="noStrike" kern="1200" cap="none" spc="0" normalizeH="0" baseline="0" noProof="0">
                <a:ln>
                  <a:noFill/>
                </a:ln>
                <a:solidFill>
                  <a:srgbClr val="00B050"/>
                </a:solidFill>
                <a:effectLst/>
                <a:uLnTx/>
                <a:uFillTx/>
                <a:latin typeface="Calibri" panose="020F0502020204030204"/>
                <a:ea typeface="+mn-ea"/>
                <a:cs typeface="+mn-cs"/>
              </a:rPr>
              <a:t>10d79791-9f56-4d82-8ca1-2eeeaa78e96f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9464722E-D59C-E605-A65C-34CB6EF804DC}"/>
              </a:ext>
            </a:extLst>
          </p:cNvPr>
          <p:cNvCxnSpPr>
            <a:cxnSpLocks/>
          </p:cNvCxnSpPr>
          <p:nvPr/>
        </p:nvCxnSpPr>
        <p:spPr>
          <a:xfrm>
            <a:off x="9388305" y="1164879"/>
            <a:ext cx="193422" cy="2905"/>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C5989E-0D20-7480-E83D-F425EF892F07}"/>
              </a:ext>
            </a:extLst>
          </p:cNvPr>
          <p:cNvCxnSpPr>
            <a:cxnSpLocks/>
          </p:cNvCxnSpPr>
          <p:nvPr/>
        </p:nvCxnSpPr>
        <p:spPr>
          <a:xfrm>
            <a:off x="9388305" y="3202213"/>
            <a:ext cx="193422" cy="2905"/>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DB195F-109E-429B-FAD6-C648FE384A1A}"/>
              </a:ext>
            </a:extLst>
          </p:cNvPr>
          <p:cNvCxnSpPr/>
          <p:nvPr/>
        </p:nvCxnSpPr>
        <p:spPr>
          <a:xfrm>
            <a:off x="9388305" y="1164879"/>
            <a:ext cx="0" cy="201552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35" name="Picture 2" descr="See the source image">
            <a:extLst>
              <a:ext uri="{FF2B5EF4-FFF2-40B4-BE49-F238E27FC236}">
                <a16:creationId xmlns:a16="http://schemas.microsoft.com/office/drawing/2014/main" id="{1A2B07E3-7148-4995-1D1B-D361FA1DE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4830" y="1386707"/>
            <a:ext cx="380763" cy="3412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577041-0941-78BD-985D-02C123FBF00D}"/>
              </a:ext>
            </a:extLst>
          </p:cNvPr>
          <p:cNvSpPr txBox="1"/>
          <p:nvPr/>
        </p:nvSpPr>
        <p:spPr>
          <a:xfrm>
            <a:off x="1620165" y="4451420"/>
            <a:ext cx="6136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1: Audience: </a:t>
            </a:r>
            <a:r>
              <a:rPr kumimoji="0" lang="en-US" sz="800" b="0" i="0" u="none" strike="noStrike" kern="1200" cap="none" spc="0" normalizeH="0" baseline="0" noProof="0">
                <a:ln>
                  <a:noFill/>
                </a:ln>
                <a:solidFill>
                  <a:srgbClr val="242424"/>
                </a:solidFill>
                <a:effectLst/>
                <a:uLnTx/>
                <a:uFillTx/>
                <a:latin typeface="-apple-system"/>
                <a:ea typeface="+mn-ea"/>
                <a:cs typeface="+mn-cs"/>
              </a:rPr>
              <a:t>http://app.com</a:t>
            </a:r>
            <a:endParaRPr kumimoji="0" lang="en-US" sz="800" b="1"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487FC74-9C66-66D4-E606-B9EA8C3BE3C2}"/>
              </a:ext>
            </a:extLst>
          </p:cNvPr>
          <p:cNvSpPr txBox="1"/>
          <p:nvPr/>
        </p:nvSpPr>
        <p:spPr>
          <a:xfrm>
            <a:off x="1615932" y="4569751"/>
            <a:ext cx="6136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2: Audience: http://app.com</a:t>
            </a:r>
            <a:endParaRPr kumimoji="0" lang="en-US" sz="8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A352DEA1-AED9-233A-C923-0B96EFC0CCC3}"/>
              </a:ext>
            </a:extLst>
          </p:cNvPr>
          <p:cNvCxnSpPr>
            <a:cxnSpLocks/>
          </p:cNvCxnSpPr>
          <p:nvPr/>
        </p:nvCxnSpPr>
        <p:spPr>
          <a:xfrm>
            <a:off x="1594161" y="4225983"/>
            <a:ext cx="10997" cy="917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723571D-D92D-F555-EF70-B859152A2464}"/>
              </a:ext>
            </a:extLst>
          </p:cNvPr>
          <p:cNvSpPr txBox="1"/>
          <p:nvPr/>
        </p:nvSpPr>
        <p:spPr>
          <a:xfrm>
            <a:off x="4381612" y="1397535"/>
            <a:ext cx="278595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Entity ID: http://app.com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Login URL: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https://login.microsoftonline.com/7ad0bad0-2594-44dc-8510-ac28fc4635a0/saml2/</a:t>
            </a:r>
            <a:r>
              <a:rPr kumimoji="0" lang="en-US" sz="800" b="1" i="0" u="none" strike="noStrike" kern="1200" cap="none" spc="0" normalizeH="0" baseline="0" noProof="0">
                <a:ln>
                  <a:noFill/>
                </a:ln>
                <a:solidFill>
                  <a:srgbClr val="00B050"/>
                </a:solidFill>
                <a:effectLst/>
                <a:uLnTx/>
                <a:uFillTx/>
                <a:latin typeface="Calibri" panose="020F0502020204030204"/>
                <a:ea typeface="+mn-ea"/>
                <a:cs typeface="+mn-cs"/>
              </a:rPr>
              <a:t>70a0e069-91f3-41b4-85d1-61f51bef3432</a:t>
            </a:r>
            <a:endPar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IdP Issuer: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https://sts.windows.net/7ad0bad0-2594-44dc-8510-ac28fc4635a0/</a:t>
            </a:r>
            <a:r>
              <a:rPr kumimoji="0" lang="en-US" sz="800" b="1" i="0" u="none" strike="noStrike" kern="1200" cap="none" spc="0" normalizeH="0" baseline="0" noProof="0">
                <a:ln>
                  <a:noFill/>
                </a:ln>
                <a:solidFill>
                  <a:srgbClr val="00B050"/>
                </a:solidFill>
                <a:effectLst/>
                <a:uLnTx/>
                <a:uFillTx/>
                <a:latin typeface="Calibri" panose="020F0502020204030204"/>
                <a:ea typeface="+mn-ea"/>
                <a:cs typeface="+mn-cs"/>
              </a:rPr>
              <a:t>70a0e069-91f3-41b4-85d1-61f51bef3432</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8B8296CE-2FB6-F40A-0A66-70BF240E6158}"/>
              </a:ext>
            </a:extLst>
          </p:cNvPr>
          <p:cNvSpPr txBox="1"/>
          <p:nvPr/>
        </p:nvSpPr>
        <p:spPr>
          <a:xfrm>
            <a:off x="4454713" y="5926588"/>
            <a:ext cx="284720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rPr>
              <a:t>Entity ID: http://app.com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Login URL: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https://login.microsoftonline.com/7ad0bad0-2594-44dc-8510-ac28fc4635a0/saml2/</a:t>
            </a:r>
            <a:r>
              <a:rPr kumimoji="0" lang="en-US" sz="800" b="1" i="0" u="none" strike="noStrike" kern="1200" cap="none" spc="0" normalizeH="0" baseline="0" noProof="0">
                <a:ln>
                  <a:noFill/>
                </a:ln>
                <a:solidFill>
                  <a:srgbClr val="00B050"/>
                </a:solidFill>
                <a:effectLst/>
                <a:uLnTx/>
                <a:uFillTx/>
                <a:latin typeface="Calibri" panose="020F0502020204030204"/>
                <a:ea typeface="+mn-ea"/>
                <a:cs typeface="+mn-cs"/>
              </a:rPr>
              <a:t>10d79791-9f56-4d82-8ca1-2eeeaa78e96f</a:t>
            </a:r>
            <a:endParaRPr kumimoji="0" lang="en-US" sz="800" b="1" i="0" u="none" strike="noStrike" kern="100" cap="none" spc="0" normalizeH="0" baseline="0" noProof="0">
              <a:ln>
                <a:noFill/>
              </a:ln>
              <a:solidFill>
                <a:srgbClr val="FF000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IdP Issuer: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https://sts.windows.net/7ad0bad0-2594-44dc-8510-ac28fc4635a0/</a:t>
            </a:r>
            <a:r>
              <a:rPr kumimoji="0" lang="en-US" sz="800" b="1" i="0" u="none" strike="noStrike" kern="1200" cap="none" spc="0" normalizeH="0" baseline="0" noProof="0">
                <a:ln>
                  <a:noFill/>
                </a:ln>
                <a:solidFill>
                  <a:srgbClr val="00B050"/>
                </a:solidFill>
                <a:effectLst/>
                <a:uLnTx/>
                <a:uFillTx/>
                <a:latin typeface="Calibri" panose="020F0502020204030204"/>
                <a:ea typeface="+mn-ea"/>
                <a:cs typeface="+mn-cs"/>
              </a:rPr>
              <a:t>10d79791-9f56-4d82-8ca1-2eeeaa78e96f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3EAE62E-4890-A823-40B4-D1996E780B2F}"/>
              </a:ext>
            </a:extLst>
          </p:cNvPr>
          <p:cNvPicPr>
            <a:picLocks noChangeAspect="1"/>
          </p:cNvPicPr>
          <p:nvPr/>
        </p:nvPicPr>
        <p:blipFill>
          <a:blip r:embed="rId6"/>
          <a:stretch>
            <a:fillRect/>
          </a:stretch>
        </p:blipFill>
        <p:spPr>
          <a:xfrm>
            <a:off x="8367032" y="5527614"/>
            <a:ext cx="3112651" cy="937611"/>
          </a:xfrm>
          <a:prstGeom prst="rect">
            <a:avLst/>
          </a:prstGeom>
          <a:effectLst>
            <a:outerShdw blurRad="50800" dist="38100" dir="2700000" algn="tl" rotWithShape="0">
              <a:prstClr val="black">
                <a:alpha val="40000"/>
              </a:prstClr>
            </a:outerShdw>
          </a:effectLst>
        </p:spPr>
      </p:pic>
      <p:cxnSp>
        <p:nvCxnSpPr>
          <p:cNvPr id="51" name="Straight Arrow Connector 50">
            <a:extLst>
              <a:ext uri="{FF2B5EF4-FFF2-40B4-BE49-F238E27FC236}">
                <a16:creationId xmlns:a16="http://schemas.microsoft.com/office/drawing/2014/main" id="{811DCB57-4006-5B88-B402-45751E5AE8C4}"/>
              </a:ext>
            </a:extLst>
          </p:cNvPr>
          <p:cNvCxnSpPr>
            <a:cxnSpLocks/>
          </p:cNvCxnSpPr>
          <p:nvPr/>
        </p:nvCxnSpPr>
        <p:spPr>
          <a:xfrm>
            <a:off x="6657474" y="4451420"/>
            <a:ext cx="1786229" cy="16933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38BF846C-74F5-C9E0-D671-3914AFF087C4}"/>
              </a:ext>
            </a:extLst>
          </p:cNvPr>
          <p:cNvPicPr>
            <a:picLocks noChangeAspect="1"/>
          </p:cNvPicPr>
          <p:nvPr/>
        </p:nvPicPr>
        <p:blipFill>
          <a:blip r:embed="rId7"/>
          <a:stretch>
            <a:fillRect/>
          </a:stretch>
        </p:blipFill>
        <p:spPr>
          <a:xfrm>
            <a:off x="509796" y="5732246"/>
            <a:ext cx="2959252" cy="825542"/>
          </a:xfrm>
          <a:prstGeom prst="rect">
            <a:avLst/>
          </a:prstGeom>
          <a:effectLst>
            <a:outerShdw blurRad="50800" dist="38100" dir="2700000" algn="tl" rotWithShape="0">
              <a:prstClr val="black">
                <a:alpha val="40000"/>
              </a:prstClr>
            </a:outerShdw>
          </a:effectLst>
        </p:spPr>
      </p:pic>
      <p:cxnSp>
        <p:nvCxnSpPr>
          <p:cNvPr id="1024" name="Straight Arrow Connector 1023">
            <a:extLst>
              <a:ext uri="{FF2B5EF4-FFF2-40B4-BE49-F238E27FC236}">
                <a16:creationId xmlns:a16="http://schemas.microsoft.com/office/drawing/2014/main" id="{4074C199-4417-2B7B-46C2-C3B616780C29}"/>
              </a:ext>
            </a:extLst>
          </p:cNvPr>
          <p:cNvCxnSpPr>
            <a:cxnSpLocks/>
          </p:cNvCxnSpPr>
          <p:nvPr/>
        </p:nvCxnSpPr>
        <p:spPr>
          <a:xfrm>
            <a:off x="1966175" y="4752341"/>
            <a:ext cx="952526" cy="1121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6" descr="See the source image">
            <a:extLst>
              <a:ext uri="{FF2B5EF4-FFF2-40B4-BE49-F238E27FC236}">
                <a16:creationId xmlns:a16="http://schemas.microsoft.com/office/drawing/2014/main" id="{75352C89-CD99-920A-FCE1-3A17A66D29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205" t="12155" r="29615" b="12835"/>
          <a:stretch/>
        </p:blipFill>
        <p:spPr bwMode="auto">
          <a:xfrm>
            <a:off x="5394764" y="5275589"/>
            <a:ext cx="585412" cy="5828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See the source image">
            <a:extLst>
              <a:ext uri="{FF2B5EF4-FFF2-40B4-BE49-F238E27FC236}">
                <a16:creationId xmlns:a16="http://schemas.microsoft.com/office/drawing/2014/main" id="{80DC4B91-C264-FAB6-3095-4267B1AB762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205" t="12155" r="29615" b="12835"/>
          <a:stretch/>
        </p:blipFill>
        <p:spPr bwMode="auto">
          <a:xfrm>
            <a:off x="5402415" y="2225675"/>
            <a:ext cx="585412" cy="58285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See the source image">
            <a:extLst>
              <a:ext uri="{FF2B5EF4-FFF2-40B4-BE49-F238E27FC236}">
                <a16:creationId xmlns:a16="http://schemas.microsoft.com/office/drawing/2014/main" id="{37AD6B3D-46A4-27D1-E605-8D41A48E225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205" t="12155" r="29615" b="12835"/>
          <a:stretch/>
        </p:blipFill>
        <p:spPr bwMode="auto">
          <a:xfrm>
            <a:off x="10103789" y="2328791"/>
            <a:ext cx="585412" cy="5828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147D30EF-156B-015D-20C8-DE53E4C485C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205" t="12155" r="29615" b="12835"/>
          <a:stretch/>
        </p:blipFill>
        <p:spPr bwMode="auto">
          <a:xfrm>
            <a:off x="10118473" y="1385173"/>
            <a:ext cx="585412" cy="582858"/>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Rounded Corners 1030">
            <a:extLst>
              <a:ext uri="{FF2B5EF4-FFF2-40B4-BE49-F238E27FC236}">
                <a16:creationId xmlns:a16="http://schemas.microsoft.com/office/drawing/2014/main" id="{DD22BAE0-738B-5CE7-C678-F1E7A93869C0}"/>
              </a:ext>
            </a:extLst>
          </p:cNvPr>
          <p:cNvSpPr/>
          <p:nvPr/>
        </p:nvSpPr>
        <p:spPr>
          <a:xfrm>
            <a:off x="4350984" y="1557339"/>
            <a:ext cx="2847207" cy="6347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2" name="Rectangle: Rounded Corners 1031">
            <a:extLst>
              <a:ext uri="{FF2B5EF4-FFF2-40B4-BE49-F238E27FC236}">
                <a16:creationId xmlns:a16="http://schemas.microsoft.com/office/drawing/2014/main" id="{D4A9A479-DF60-0F1C-73C5-B701893C3415}"/>
              </a:ext>
            </a:extLst>
          </p:cNvPr>
          <p:cNvSpPr/>
          <p:nvPr/>
        </p:nvSpPr>
        <p:spPr>
          <a:xfrm>
            <a:off x="4454714" y="6089595"/>
            <a:ext cx="2847207" cy="6347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3" name="Picture 2" descr="See the source image">
            <a:extLst>
              <a:ext uri="{FF2B5EF4-FFF2-40B4-BE49-F238E27FC236}">
                <a16:creationId xmlns:a16="http://schemas.microsoft.com/office/drawing/2014/main" id="{C5422BED-656F-E5BD-E673-89ADC1E6E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904" y="4874851"/>
            <a:ext cx="380763" cy="3412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C1650844-122C-3787-5117-5BAAB3A07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4830" y="2484875"/>
            <a:ext cx="380763" cy="341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5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wipe(down)">
                                      <p:cBhvr>
                                        <p:cTn id="7" dur="500"/>
                                        <p:tgtEl>
                                          <p:spTgt spid="10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wipe(down)">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22" presetClass="entr" presetSubtype="8"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par>
                                <p:cTn id="29" presetID="22" presetClass="entr" presetSubtype="2"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right)">
                                      <p:cBhvr>
                                        <p:cTn id="40" dur="500"/>
                                        <p:tgtEl>
                                          <p:spTgt spid="4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wipe(up)">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left)">
                                      <p:cBhvr>
                                        <p:cTn id="50" dur="500"/>
                                        <p:tgtEl>
                                          <p:spTgt spid="5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wipe(left)">
                                      <p:cBhvr>
                                        <p:cTn id="53" dur="500"/>
                                        <p:tgtEl>
                                          <p:spTgt spid="58"/>
                                        </p:tgtEl>
                                      </p:cBhvr>
                                    </p:animEffect>
                                  </p:childTnLst>
                                </p:cTn>
                              </p:par>
                              <p:par>
                                <p:cTn id="54" presetID="22" presetClass="entr" presetSubtype="8"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044"/>
                                        </p:tgtEl>
                                        <p:attrNameLst>
                                          <p:attrName>style.visibility</p:attrName>
                                        </p:attrNameLst>
                                      </p:cBhvr>
                                      <p:to>
                                        <p:strVal val="visible"/>
                                      </p:to>
                                    </p:set>
                                    <p:animEffect transition="in" filter="wipe(left)">
                                      <p:cBhvr>
                                        <p:cTn id="61" dur="500"/>
                                        <p:tgtEl>
                                          <p:spTgt spid="1044"/>
                                        </p:tgtEl>
                                      </p:cBhvr>
                                    </p:animEffect>
                                  </p:childTnLst>
                                </p:cTn>
                              </p:par>
                              <p:par>
                                <p:cTn id="62" presetID="22" presetClass="entr" presetSubtype="8" fill="hold" nodeType="withEffect">
                                  <p:stCondLst>
                                    <p:cond delay="0"/>
                                  </p:stCondLst>
                                  <p:childTnLst>
                                    <p:set>
                                      <p:cBhvr>
                                        <p:cTn id="63" dur="1" fill="hold">
                                          <p:stCondLst>
                                            <p:cond delay="0"/>
                                          </p:stCondLst>
                                        </p:cTn>
                                        <p:tgtEl>
                                          <p:spTgt spid="1045"/>
                                        </p:tgtEl>
                                        <p:attrNameLst>
                                          <p:attrName>style.visibility</p:attrName>
                                        </p:attrNameLst>
                                      </p:cBhvr>
                                      <p:to>
                                        <p:strVal val="visible"/>
                                      </p:to>
                                    </p:set>
                                    <p:animEffect transition="in" filter="wipe(left)">
                                      <p:cBhvr>
                                        <p:cTn id="64" dur="500"/>
                                        <p:tgtEl>
                                          <p:spTgt spid="104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30"/>
                                        </p:tgtEl>
                                        <p:attrNameLst>
                                          <p:attrName>style.visibility</p:attrName>
                                        </p:attrNameLst>
                                      </p:cBhvr>
                                      <p:to>
                                        <p:strVal val="visible"/>
                                      </p:to>
                                    </p:set>
                                    <p:animEffect transition="in" filter="wipe(left)">
                                      <p:cBhvr>
                                        <p:cTn id="69" dur="500"/>
                                        <p:tgtEl>
                                          <p:spTgt spid="1030"/>
                                        </p:tgtEl>
                                      </p:cBhvr>
                                    </p:animEffect>
                                  </p:childTnLst>
                                </p:cTn>
                              </p:par>
                              <p:par>
                                <p:cTn id="70" presetID="22" presetClass="entr" presetSubtype="8" fill="hold" nodeType="withEffect">
                                  <p:stCondLst>
                                    <p:cond delay="0"/>
                                  </p:stCondLst>
                                  <p:childTnLst>
                                    <p:set>
                                      <p:cBhvr>
                                        <p:cTn id="71" dur="1" fill="hold">
                                          <p:stCondLst>
                                            <p:cond delay="0"/>
                                          </p:stCondLst>
                                        </p:cTn>
                                        <p:tgtEl>
                                          <p:spTgt spid="1029"/>
                                        </p:tgtEl>
                                        <p:attrNameLst>
                                          <p:attrName>style.visibility</p:attrName>
                                        </p:attrNameLst>
                                      </p:cBhvr>
                                      <p:to>
                                        <p:strVal val="visible"/>
                                      </p:to>
                                    </p:set>
                                    <p:animEffect transition="in" filter="wipe(left)">
                                      <p:cBhvr>
                                        <p:cTn id="72" dur="500"/>
                                        <p:tgtEl>
                                          <p:spTgt spid="102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par>
                                <p:cTn id="88" presetID="22" presetClass="entr" presetSubtype="8"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left)">
                                      <p:cBhvr>
                                        <p:cTn id="90" dur="500"/>
                                        <p:tgtEl>
                                          <p:spTgt spid="35"/>
                                        </p:tgtEl>
                                      </p:cBhvr>
                                    </p:animEffect>
                                  </p:childTnLst>
                                </p:cTn>
                              </p:par>
                              <p:par>
                                <p:cTn id="91" presetID="22" presetClass="entr" presetSubtype="8"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wipe(left)">
                                      <p:cBhvr>
                                        <p:cTn id="93" dur="500"/>
                                        <p:tgtEl>
                                          <p:spTgt spid="33"/>
                                        </p:tgtEl>
                                      </p:cBhvr>
                                    </p:animEffect>
                                  </p:childTnLst>
                                </p:cTn>
                              </p:par>
                              <p:par>
                                <p:cTn id="94" presetID="22" presetClass="entr" presetSubtype="8"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left)">
                                      <p:cBhvr>
                                        <p:cTn id="96" dur="5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nodeType="click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wipe(right)">
                                      <p:cBhvr>
                                        <p:cTn id="101" dur="500"/>
                                        <p:tgtEl>
                                          <p:spTgt spid="34"/>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wipe(right)">
                                      <p:cBhvr>
                                        <p:cTn id="104" dur="500"/>
                                        <p:tgtEl>
                                          <p:spTgt spid="59"/>
                                        </p:tgtEl>
                                      </p:cBhvr>
                                    </p:animEffect>
                                  </p:childTnLst>
                                </p:cTn>
                              </p:par>
                            </p:childTnLst>
                          </p:cTn>
                        </p:par>
                        <p:par>
                          <p:cTn id="105" fill="hold">
                            <p:stCondLst>
                              <p:cond delay="500"/>
                            </p:stCondLst>
                            <p:childTnLst>
                              <p:par>
                                <p:cTn id="106" presetID="22" presetClass="entr" presetSubtype="2" fill="hold" grpId="0" nodeType="after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wipe(right)">
                                      <p:cBhvr>
                                        <p:cTn id="108" dur="500"/>
                                        <p:tgtEl>
                                          <p:spTgt spid="5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15"/>
                                        </p:tgtEl>
                                        <p:attrNameLst>
                                          <p:attrName>style.visibility</p:attrName>
                                        </p:attrNameLst>
                                      </p:cBhvr>
                                      <p:to>
                                        <p:strVal val="visible"/>
                                      </p:to>
                                    </p:set>
                                    <p:animEffect transition="in" filter="wipe(up)">
                                      <p:cBhvr>
                                        <p:cTn id="113" dur="500"/>
                                        <p:tgtEl>
                                          <p:spTgt spid="15"/>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wipe(up)">
                                      <p:cBhvr>
                                        <p:cTn id="116" dur="500"/>
                                        <p:tgtEl>
                                          <p:spTgt spid="3"/>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wipe(up)">
                                      <p:cBhvr>
                                        <p:cTn id="119" dur="500"/>
                                        <p:tgtEl>
                                          <p:spTgt spid="16"/>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7"/>
                                        </p:tgtEl>
                                        <p:attrNameLst>
                                          <p:attrName>style.visibility</p:attrName>
                                        </p:attrNameLst>
                                      </p:cBhvr>
                                      <p:to>
                                        <p:strVal val="visible"/>
                                      </p:to>
                                    </p:set>
                                    <p:animEffect transition="in" filter="wipe(up)">
                                      <p:cBhvr>
                                        <p:cTn id="122" dur="500"/>
                                        <p:tgtEl>
                                          <p:spTgt spid="7"/>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wipe(up)">
                                      <p:cBhvr>
                                        <p:cTn id="127" dur="500"/>
                                        <p:tgtEl>
                                          <p:spTgt spid="21"/>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5"/>
                                        </p:tgtEl>
                                        <p:attrNameLst>
                                          <p:attrName>style.visibility</p:attrName>
                                        </p:attrNameLst>
                                      </p:cBhvr>
                                      <p:to>
                                        <p:strVal val="visible"/>
                                      </p:to>
                                    </p:set>
                                    <p:animEffect transition="in" filter="wipe(left)">
                                      <p:cBhvr>
                                        <p:cTn id="132" dur="500"/>
                                        <p:tgtEl>
                                          <p:spTgt spid="55"/>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wipe(left)">
                                      <p:cBhvr>
                                        <p:cTn id="135" dur="500"/>
                                        <p:tgtEl>
                                          <p:spTgt spid="60"/>
                                        </p:tgtEl>
                                      </p:cBhvr>
                                    </p:animEffect>
                                  </p:childTnLst>
                                </p:cTn>
                              </p:par>
                              <p:par>
                                <p:cTn id="136" presetID="22" presetClass="entr" presetSubtype="8" fill="hold" nodeType="withEffect">
                                  <p:stCondLst>
                                    <p:cond delay="0"/>
                                  </p:stCondLst>
                                  <p:childTnLst>
                                    <p:set>
                                      <p:cBhvr>
                                        <p:cTn id="137" dur="1" fill="hold">
                                          <p:stCondLst>
                                            <p:cond delay="0"/>
                                          </p:stCondLst>
                                        </p:cTn>
                                        <p:tgtEl>
                                          <p:spTgt spid="37"/>
                                        </p:tgtEl>
                                        <p:attrNameLst>
                                          <p:attrName>style.visibility</p:attrName>
                                        </p:attrNameLst>
                                      </p:cBhvr>
                                      <p:to>
                                        <p:strVal val="visible"/>
                                      </p:to>
                                    </p:set>
                                    <p:animEffect transition="in" filter="wipe(left)">
                                      <p:cBhvr>
                                        <p:cTn id="138" dur="500"/>
                                        <p:tgtEl>
                                          <p:spTgt spid="37"/>
                                        </p:tgtEl>
                                      </p:cBhvr>
                                    </p:animEffect>
                                  </p:childTnLst>
                                </p:cTn>
                              </p:par>
                              <p:par>
                                <p:cTn id="139" presetID="22" presetClass="entr" presetSubtype="8" fill="hold" nodeType="withEffect">
                                  <p:stCondLst>
                                    <p:cond delay="0"/>
                                  </p:stCondLst>
                                  <p:childTnLst>
                                    <p:set>
                                      <p:cBhvr>
                                        <p:cTn id="140" dur="1" fill="hold">
                                          <p:stCondLst>
                                            <p:cond delay="0"/>
                                          </p:stCondLst>
                                        </p:cTn>
                                        <p:tgtEl>
                                          <p:spTgt spid="1033"/>
                                        </p:tgtEl>
                                        <p:attrNameLst>
                                          <p:attrName>style.visibility</p:attrName>
                                        </p:attrNameLst>
                                      </p:cBhvr>
                                      <p:to>
                                        <p:strVal val="visible"/>
                                      </p:to>
                                    </p:set>
                                    <p:animEffect transition="in" filter="wipe(left)">
                                      <p:cBhvr>
                                        <p:cTn id="141" dur="500"/>
                                        <p:tgtEl>
                                          <p:spTgt spid="103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wipe(left)">
                                      <p:cBhvr>
                                        <p:cTn id="146" dur="500"/>
                                        <p:tgtEl>
                                          <p:spTgt spid="51"/>
                                        </p:tgtEl>
                                      </p:cBhvr>
                                    </p:animEffect>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42"/>
                                        </p:tgtEl>
                                        <p:attrNameLst>
                                          <p:attrName>style.visibility</p:attrName>
                                        </p:attrNameLst>
                                      </p:cBhvr>
                                      <p:to>
                                        <p:strVal val="visible"/>
                                      </p:to>
                                    </p:set>
                                    <p:animEffect transition="in" filter="fade">
                                      <p:cBhvr>
                                        <p:cTn id="151" dur="1000"/>
                                        <p:tgtEl>
                                          <p:spTgt spid="42"/>
                                        </p:tgtEl>
                                      </p:cBhvr>
                                    </p:animEffect>
                                    <p:anim calcmode="lin" valueType="num">
                                      <p:cBhvr>
                                        <p:cTn id="152" dur="1000" fill="hold"/>
                                        <p:tgtEl>
                                          <p:spTgt spid="42"/>
                                        </p:tgtEl>
                                        <p:attrNameLst>
                                          <p:attrName>ppt_x</p:attrName>
                                        </p:attrNameLst>
                                      </p:cBhvr>
                                      <p:tavLst>
                                        <p:tav tm="0">
                                          <p:val>
                                            <p:strVal val="#ppt_x"/>
                                          </p:val>
                                        </p:tav>
                                        <p:tav tm="100000">
                                          <p:val>
                                            <p:strVal val="#ppt_x"/>
                                          </p:val>
                                        </p:tav>
                                      </p:tavLst>
                                    </p:anim>
                                    <p:anim calcmode="lin" valueType="num">
                                      <p:cBhvr>
                                        <p:cTn id="15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nodeType="clickEffect">
                                  <p:stCondLst>
                                    <p:cond delay="0"/>
                                  </p:stCondLst>
                                  <p:childTnLst>
                                    <p:set>
                                      <p:cBhvr>
                                        <p:cTn id="157" dur="1" fill="hold">
                                          <p:stCondLst>
                                            <p:cond delay="0"/>
                                          </p:stCondLst>
                                        </p:cTn>
                                        <p:tgtEl>
                                          <p:spTgt spid="1024"/>
                                        </p:tgtEl>
                                        <p:attrNameLst>
                                          <p:attrName>style.visibility</p:attrName>
                                        </p:attrNameLst>
                                      </p:cBhvr>
                                      <p:to>
                                        <p:strVal val="visible"/>
                                      </p:to>
                                    </p:set>
                                    <p:animEffect transition="in" filter="wipe(up)">
                                      <p:cBhvr>
                                        <p:cTn id="158" dur="500"/>
                                        <p:tgtEl>
                                          <p:spTgt spid="1024"/>
                                        </p:tgtEl>
                                      </p:cBhvr>
                                    </p:animEffect>
                                  </p:childTnLst>
                                </p:cTn>
                              </p:par>
                            </p:childTnLst>
                          </p:cTn>
                        </p:par>
                      </p:childTnLst>
                    </p:cTn>
                  </p:par>
                  <p:par>
                    <p:cTn id="159" fill="hold">
                      <p:stCondLst>
                        <p:cond delay="indefinite"/>
                      </p:stCondLst>
                      <p:childTnLst>
                        <p:par>
                          <p:cTn id="160" fill="hold">
                            <p:stCondLst>
                              <p:cond delay="0"/>
                            </p:stCondLst>
                            <p:childTnLst>
                              <p:par>
                                <p:cTn id="161" presetID="42" presetClass="entr" presetSubtype="0" fill="hold" nodeType="click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fade">
                                      <p:cBhvr>
                                        <p:cTn id="163" dur="1000"/>
                                        <p:tgtEl>
                                          <p:spTgt spid="62"/>
                                        </p:tgtEl>
                                      </p:cBhvr>
                                    </p:animEffect>
                                    <p:anim calcmode="lin" valueType="num">
                                      <p:cBhvr>
                                        <p:cTn id="164" dur="1000" fill="hold"/>
                                        <p:tgtEl>
                                          <p:spTgt spid="62"/>
                                        </p:tgtEl>
                                        <p:attrNameLst>
                                          <p:attrName>ppt_x</p:attrName>
                                        </p:attrNameLst>
                                      </p:cBhvr>
                                      <p:tavLst>
                                        <p:tav tm="0">
                                          <p:val>
                                            <p:strVal val="#ppt_x"/>
                                          </p:val>
                                        </p:tav>
                                        <p:tav tm="100000">
                                          <p:val>
                                            <p:strVal val="#ppt_x"/>
                                          </p:val>
                                        </p:tav>
                                      </p:tavLst>
                                    </p:anim>
                                    <p:anim calcmode="lin" valueType="num">
                                      <p:cBhvr>
                                        <p:cTn id="165" dur="1000" fill="hold"/>
                                        <p:tgtEl>
                                          <p:spTgt spid="62"/>
                                        </p:tgtEl>
                                        <p:attrNameLst>
                                          <p:attrName>ppt_y</p:attrName>
                                        </p:attrNameLst>
                                      </p:cBhvr>
                                      <p:tavLst>
                                        <p:tav tm="0">
                                          <p:val>
                                            <p:strVal val="#ppt_y+.1"/>
                                          </p:val>
                                        </p:tav>
                                        <p:tav tm="100000">
                                          <p:val>
                                            <p:strVal val="#ppt_y"/>
                                          </p:val>
                                        </p:tav>
                                      </p:tavLst>
                                    </p:anim>
                                  </p:childTnLst>
                                </p:cTn>
                              </p:par>
                              <p:par>
                                <p:cTn id="166" presetID="22" presetClass="entr" presetSubtype="8" fill="hold" nodeType="withEffect">
                                  <p:stCondLst>
                                    <p:cond delay="0"/>
                                  </p:stCondLst>
                                  <p:childTnLst>
                                    <p:set>
                                      <p:cBhvr>
                                        <p:cTn id="167" dur="1" fill="hold">
                                          <p:stCondLst>
                                            <p:cond delay="0"/>
                                          </p:stCondLst>
                                        </p:cTn>
                                        <p:tgtEl>
                                          <p:spTgt spid="5"/>
                                        </p:tgtEl>
                                        <p:attrNameLst>
                                          <p:attrName>style.visibility</p:attrName>
                                        </p:attrNameLst>
                                      </p:cBhvr>
                                      <p:to>
                                        <p:strVal val="visible"/>
                                      </p:to>
                                    </p:set>
                                    <p:animEffect transition="in" filter="wipe(left)">
                                      <p:cBhvr>
                                        <p:cTn id="16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0" grpId="0"/>
      <p:bldP spid="52" grpId="0"/>
      <p:bldP spid="55" grpId="0"/>
      <p:bldP spid="56" grpId="0"/>
      <p:bldP spid="57" grpId="0"/>
      <p:bldP spid="58" grpId="0"/>
      <p:bldP spid="59" grpId="0"/>
      <p:bldP spid="60" grpId="0"/>
      <p:bldP spid="1052" grpId="0"/>
      <p:bldP spid="1053" grpId="0"/>
      <p:bldP spid="6" grpId="0"/>
      <p:bldP spid="11" grpId="0"/>
      <p:bldP spid="15" grpId="0"/>
      <p:bldP spid="16" grpId="0"/>
      <p:bldP spid="17" grpId="0"/>
      <p:bldP spid="3" grpId="0"/>
      <p:bldP spid="7" grpId="0"/>
      <p:bldP spid="1031" grpId="0" animBg="1"/>
      <p:bldP spid="10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120968" y="133455"/>
            <a:ext cx="11018520" cy="553998"/>
          </a:xfrm>
        </p:spPr>
        <p:txBody>
          <a:bodyPr>
            <a:normAutofit/>
          </a:bodyPr>
          <a:lstStyle/>
          <a:p>
            <a:r>
              <a:rPr lang="en-US" sz="3200" b="1" spc="-50">
                <a:ln w="3175">
                  <a:noFill/>
                </a:ln>
                <a:latin typeface="Segoe UI Semibold" panose="020B0702040204020203" pitchFamily="34" charset="0"/>
                <a:ea typeface="+mn-ea"/>
                <a:cs typeface="Segoe UI Semibold" panose="020B0702040204020203" pitchFamily="34" charset="0"/>
              </a:rPr>
              <a:t>How to Configure This</a:t>
            </a:r>
          </a:p>
        </p:txBody>
      </p:sp>
      <p:grpSp>
        <p:nvGrpSpPr>
          <p:cNvPr id="21" name="Group 20">
            <a:extLst>
              <a:ext uri="{FF2B5EF4-FFF2-40B4-BE49-F238E27FC236}">
                <a16:creationId xmlns:a16="http://schemas.microsoft.com/office/drawing/2014/main" id="{92DD793F-BA8D-A691-25CA-D81BBA0D5DFD}"/>
              </a:ext>
            </a:extLst>
          </p:cNvPr>
          <p:cNvGrpSpPr/>
          <p:nvPr/>
        </p:nvGrpSpPr>
        <p:grpSpPr>
          <a:xfrm>
            <a:off x="5291305" y="5943228"/>
            <a:ext cx="6730680" cy="825542"/>
            <a:chOff x="186266" y="6022881"/>
            <a:chExt cx="6730680" cy="825542"/>
          </a:xfrm>
        </p:grpSpPr>
        <p:pic>
          <p:nvPicPr>
            <p:cNvPr id="19" name="Picture 18">
              <a:extLst>
                <a:ext uri="{FF2B5EF4-FFF2-40B4-BE49-F238E27FC236}">
                  <a16:creationId xmlns:a16="http://schemas.microsoft.com/office/drawing/2014/main" id="{55F65A5C-F013-A236-D1C1-405B3242DEAA}"/>
                </a:ext>
              </a:extLst>
            </p:cNvPr>
            <p:cNvPicPr>
              <a:picLocks noChangeAspect="1"/>
            </p:cNvPicPr>
            <p:nvPr/>
          </p:nvPicPr>
          <p:blipFill>
            <a:blip r:embed="rId3"/>
            <a:stretch>
              <a:fillRect/>
            </a:stretch>
          </p:blipFill>
          <p:spPr>
            <a:xfrm>
              <a:off x="3957694" y="6022881"/>
              <a:ext cx="2959252" cy="825542"/>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5CAD16DD-B19C-3C48-F868-A1019F7AA00D}"/>
                </a:ext>
              </a:extLst>
            </p:cNvPr>
            <p:cNvSpPr txBox="1"/>
            <p:nvPr/>
          </p:nvSpPr>
          <p:spPr>
            <a:xfrm>
              <a:off x="186266" y="6327144"/>
              <a:ext cx="34626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**Certain applications may also need a set audience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BCE6347C-248B-BD81-6010-E4FB5F733C8E}"/>
                </a:ext>
              </a:extLst>
            </p:cNvPr>
            <p:cNvSpPr/>
            <p:nvPr/>
          </p:nvSpPr>
          <p:spPr>
            <a:xfrm>
              <a:off x="3957694" y="6067099"/>
              <a:ext cx="2772463" cy="7813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BD20A3DE-3586-A674-0A89-6587517EA498}"/>
              </a:ext>
            </a:extLst>
          </p:cNvPr>
          <p:cNvGrpSpPr/>
          <p:nvPr/>
        </p:nvGrpSpPr>
        <p:grpSpPr>
          <a:xfrm>
            <a:off x="425344" y="3683780"/>
            <a:ext cx="10409767" cy="2231380"/>
            <a:chOff x="469896" y="2539965"/>
            <a:chExt cx="10409767" cy="2231380"/>
          </a:xfrm>
        </p:grpSpPr>
        <p:sp>
          <p:nvSpPr>
            <p:cNvPr id="3" name="TextBox 2">
              <a:extLst>
                <a:ext uri="{FF2B5EF4-FFF2-40B4-BE49-F238E27FC236}">
                  <a16:creationId xmlns:a16="http://schemas.microsoft.com/office/drawing/2014/main" id="{1405D1F7-2EE9-3400-16FA-F7764E245FB0}"/>
                </a:ext>
              </a:extLst>
            </p:cNvPr>
            <p:cNvSpPr txBox="1"/>
            <p:nvPr/>
          </p:nvSpPr>
          <p:spPr>
            <a:xfrm>
              <a:off x="469896" y="2539965"/>
              <a:ext cx="10409767" cy="22313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IdP Initiated Sign-On</a:t>
              </a:r>
              <a:endParaRPr kumimoji="0" lang="en-US" sz="1100" b="1" i="0" u="none" strike="noStrike" kern="1200" cap="none" spc="0" normalizeH="0" baseline="0" noProof="0">
                <a:ln>
                  <a:noFill/>
                </a:ln>
                <a:solidFill>
                  <a:srgbClr val="00B05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Configure the application in Azure AD to append the Application ID to the Issuer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Update the Issuer in the SP application to include the Application ID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https://sts.windows.net/7ad0bad0-2594-44dc-8510-ac28fc4635a0/</a:t>
              </a:r>
              <a:r>
                <a:rPr kumimoji="0" lang="en-US" sz="1100" b="1" i="0" u="none" strike="noStrike" kern="1200" cap="none" spc="0" normalizeH="0" baseline="0" noProof="0">
                  <a:ln>
                    <a:noFill/>
                  </a:ln>
                  <a:solidFill>
                    <a:srgbClr val="00B050"/>
                  </a:solidFill>
                  <a:effectLst/>
                  <a:highlight>
                    <a:srgbClr val="FFFF00"/>
                  </a:highlight>
                  <a:uLnTx/>
                  <a:uFillTx/>
                  <a:latin typeface="Calibri" panose="020F0502020204030204"/>
                  <a:ea typeface="+mn-ea"/>
                  <a:cs typeface="+mn-cs"/>
                  <a:hlinkClick r:id="rId4"/>
                </a:rPr>
                <a:t>70a0e069-91f3-41b4-85d1-61f51bef3432</a:t>
              </a:r>
              <a:endParaRPr kumimoji="0" lang="en-US" sz="1100" b="1" i="0" u="none" strike="noStrike" kern="1200" cap="none" spc="0" normalizeH="0" baseline="0" noProof="0">
                <a:ln>
                  <a:noFill/>
                </a:ln>
                <a:solidFill>
                  <a:srgbClr val="00B050"/>
                </a:solidFill>
                <a:effectLst/>
                <a:highlight>
                  <a:srgbClr val="FFFF00"/>
                </a:highligh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5D724E1-5B7A-DDC1-33F9-FF8E3A3BF07B}"/>
                </a:ext>
              </a:extLst>
            </p:cNvPr>
            <p:cNvGrpSpPr/>
            <p:nvPr/>
          </p:nvGrpSpPr>
          <p:grpSpPr>
            <a:xfrm>
              <a:off x="1131840" y="3240710"/>
              <a:ext cx="3112651" cy="937611"/>
              <a:chOff x="1131840" y="3240710"/>
              <a:chExt cx="3112651" cy="937611"/>
            </a:xfrm>
          </p:grpSpPr>
          <p:pic>
            <p:nvPicPr>
              <p:cNvPr id="11" name="Picture 10">
                <a:extLst>
                  <a:ext uri="{FF2B5EF4-FFF2-40B4-BE49-F238E27FC236}">
                    <a16:creationId xmlns:a16="http://schemas.microsoft.com/office/drawing/2014/main" id="{AE6F653C-23D7-C387-B887-56B2CD9FAF50}"/>
                  </a:ext>
                </a:extLst>
              </p:cNvPr>
              <p:cNvPicPr>
                <a:picLocks noChangeAspect="1"/>
              </p:cNvPicPr>
              <p:nvPr/>
            </p:nvPicPr>
            <p:blipFill>
              <a:blip r:embed="rId5"/>
              <a:stretch>
                <a:fillRect/>
              </a:stretch>
            </p:blipFill>
            <p:spPr>
              <a:xfrm>
                <a:off x="1131840" y="3240710"/>
                <a:ext cx="3112651" cy="937611"/>
              </a:xfrm>
              <a:prstGeom prst="rect">
                <a:avLst/>
              </a:prstGeom>
            </p:spPr>
          </p:pic>
          <p:sp>
            <p:nvSpPr>
              <p:cNvPr id="7" name="Rectangle: Rounded Corners 6">
                <a:extLst>
                  <a:ext uri="{FF2B5EF4-FFF2-40B4-BE49-F238E27FC236}">
                    <a16:creationId xmlns:a16="http://schemas.microsoft.com/office/drawing/2014/main" id="{E25E1F98-98F9-4780-37AE-B825F072DED0}"/>
                  </a:ext>
                </a:extLst>
              </p:cNvPr>
              <p:cNvSpPr/>
              <p:nvPr/>
            </p:nvSpPr>
            <p:spPr>
              <a:xfrm>
                <a:off x="1168399" y="3743997"/>
                <a:ext cx="2328334" cy="2395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 name="Group 19">
            <a:extLst>
              <a:ext uri="{FF2B5EF4-FFF2-40B4-BE49-F238E27FC236}">
                <a16:creationId xmlns:a16="http://schemas.microsoft.com/office/drawing/2014/main" id="{530C28BC-E4B8-EBE3-FD2B-8EE24479D9D5}"/>
              </a:ext>
            </a:extLst>
          </p:cNvPr>
          <p:cNvGrpSpPr/>
          <p:nvPr/>
        </p:nvGrpSpPr>
        <p:grpSpPr>
          <a:xfrm>
            <a:off x="469897" y="914772"/>
            <a:ext cx="10409767" cy="2400657"/>
            <a:chOff x="469897" y="914772"/>
            <a:chExt cx="10409767" cy="2400657"/>
          </a:xfrm>
        </p:grpSpPr>
        <p:sp>
          <p:nvSpPr>
            <p:cNvPr id="2" name="TextBox 1">
              <a:extLst>
                <a:ext uri="{FF2B5EF4-FFF2-40B4-BE49-F238E27FC236}">
                  <a16:creationId xmlns:a16="http://schemas.microsoft.com/office/drawing/2014/main" id="{1D0E90BD-1FAE-2AE8-421B-EA48FA36C2FE}"/>
                </a:ext>
              </a:extLst>
            </p:cNvPr>
            <p:cNvSpPr txBox="1"/>
            <p:nvPr/>
          </p:nvSpPr>
          <p:spPr>
            <a:xfrm>
              <a:off x="469897" y="914772"/>
              <a:ext cx="10409767"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SP-Initiated Sign-On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Configure the application in Azure AD to append the Application ID to the Issuer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Update the sign-on URL within the SP application to include the Application ID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hlinkClick r:id="rId6"/>
                </a:rPr>
                <a:t>https://login.microsoftonline.com/7ad0bad0-2594-44dc-8510-ac28fc4635a0/saml2/</a:t>
              </a:r>
              <a:r>
                <a:rPr kumimoji="0" lang="en-US" sz="1100" b="1" i="0" u="none" strike="noStrike" kern="1200" cap="none" spc="0" normalizeH="0" baseline="0" noProof="0">
                  <a:ln>
                    <a:noFill/>
                  </a:ln>
                  <a:solidFill>
                    <a:srgbClr val="00B050"/>
                  </a:solidFill>
                  <a:effectLst/>
                  <a:highlight>
                    <a:srgbClr val="FFFF00"/>
                  </a:highlight>
                  <a:uLnTx/>
                  <a:uFillTx/>
                  <a:latin typeface="Calibri" panose="020F0502020204030204"/>
                  <a:ea typeface="+mn-ea"/>
                  <a:cs typeface="+mn-cs"/>
                  <a:hlinkClick r:id="rId6"/>
                </a:rPr>
                <a:t>70a0e069-91f3-41b4-85d1-61f51bef3432</a:t>
              </a:r>
              <a:endParaRPr kumimoji="0" lang="en-US" sz="1100" b="0"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Update the Issuer in the SP application to include the Application ID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https://sts.windows.net/7ad0bad0-2594-44dc-8510-ac28fc4635a0/</a:t>
              </a:r>
              <a:r>
                <a:rPr kumimoji="0" lang="en-US" sz="1100" b="1" i="0" u="none" strike="noStrike" kern="1200" cap="none" spc="0" normalizeH="0" baseline="0" noProof="0">
                  <a:ln>
                    <a:noFill/>
                  </a:ln>
                  <a:solidFill>
                    <a:srgbClr val="00B050"/>
                  </a:solidFill>
                  <a:effectLst/>
                  <a:highlight>
                    <a:srgbClr val="FFFF00"/>
                  </a:highlight>
                  <a:uLnTx/>
                  <a:uFillTx/>
                  <a:latin typeface="Calibri" panose="020F0502020204030204"/>
                  <a:ea typeface="+mn-ea"/>
                  <a:cs typeface="+mn-cs"/>
                  <a:hlinkClick r:id="rId4"/>
                </a:rPr>
                <a:t>70a0e069-91f3-41b4-85d1-61f51bef3432</a:t>
              </a:r>
              <a:endParaRPr kumimoji="0" lang="en-US" sz="1100" b="1" i="0" u="none" strike="noStrike" kern="1200" cap="none" spc="0" normalizeH="0" baseline="0" noProof="0">
                <a:ln>
                  <a:noFill/>
                </a:ln>
                <a:solidFill>
                  <a:srgbClr val="00B050"/>
                </a:solidFill>
                <a:effectLst/>
                <a:highlight>
                  <a:srgbClr val="FFFF00"/>
                </a:highligh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DFC46F30-8EA1-D611-14BE-391B4C63BF1D}"/>
                </a:ext>
              </a:extLst>
            </p:cNvPr>
            <p:cNvGrpSpPr/>
            <p:nvPr/>
          </p:nvGrpSpPr>
          <p:grpSpPr>
            <a:xfrm>
              <a:off x="966740" y="1509986"/>
              <a:ext cx="3112651" cy="937611"/>
              <a:chOff x="1131840" y="3240710"/>
              <a:chExt cx="3112651" cy="937611"/>
            </a:xfrm>
          </p:grpSpPr>
          <p:pic>
            <p:nvPicPr>
              <p:cNvPr id="16" name="Picture 15">
                <a:extLst>
                  <a:ext uri="{FF2B5EF4-FFF2-40B4-BE49-F238E27FC236}">
                    <a16:creationId xmlns:a16="http://schemas.microsoft.com/office/drawing/2014/main" id="{8500A75C-9922-A23A-F7FE-6E7663B75129}"/>
                  </a:ext>
                </a:extLst>
              </p:cNvPr>
              <p:cNvPicPr>
                <a:picLocks noChangeAspect="1"/>
              </p:cNvPicPr>
              <p:nvPr/>
            </p:nvPicPr>
            <p:blipFill>
              <a:blip r:embed="rId5"/>
              <a:stretch>
                <a:fillRect/>
              </a:stretch>
            </p:blipFill>
            <p:spPr>
              <a:xfrm>
                <a:off x="1131840" y="3240710"/>
                <a:ext cx="3112651" cy="937611"/>
              </a:xfrm>
              <a:prstGeom prst="rect">
                <a:avLst/>
              </a:prstGeom>
            </p:spPr>
          </p:pic>
          <p:sp>
            <p:nvSpPr>
              <p:cNvPr id="17" name="Rectangle: Rounded Corners 16">
                <a:extLst>
                  <a:ext uri="{FF2B5EF4-FFF2-40B4-BE49-F238E27FC236}">
                    <a16:creationId xmlns:a16="http://schemas.microsoft.com/office/drawing/2014/main" id="{0D0A20EC-B6DE-9CAB-0B28-AFFC8F74278D}"/>
                  </a:ext>
                </a:extLst>
              </p:cNvPr>
              <p:cNvSpPr/>
              <p:nvPr/>
            </p:nvSpPr>
            <p:spPr>
              <a:xfrm>
                <a:off x="1168399" y="3743997"/>
                <a:ext cx="2328334" cy="2395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6030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238105" y="192333"/>
            <a:ext cx="11018520" cy="492443"/>
          </a:xfrm>
        </p:spPr>
        <p:txBody>
          <a:bodyPr>
            <a:noAutofit/>
          </a:bodyPr>
          <a:lstStyle/>
          <a:p>
            <a:r>
              <a:rPr lang="en-US" sz="3200" b="1" spc="-50">
                <a:ln w="3175">
                  <a:noFill/>
                </a:ln>
                <a:latin typeface="Segoe UI Semibold" panose="020B0702040204020203" pitchFamily="34" charset="0"/>
                <a:ea typeface="+mn-ea"/>
                <a:cs typeface="Segoe UI Semibold" panose="020B0702040204020203" pitchFamily="34" charset="0"/>
              </a:rPr>
              <a:t>Notes from the Field</a:t>
            </a:r>
          </a:p>
        </p:txBody>
      </p:sp>
      <p:sp>
        <p:nvSpPr>
          <p:cNvPr id="3" name="TextBox 2">
            <a:extLst>
              <a:ext uri="{FF2B5EF4-FFF2-40B4-BE49-F238E27FC236}">
                <a16:creationId xmlns:a16="http://schemas.microsoft.com/office/drawing/2014/main" id="{FC382557-6DB4-E6F0-AC10-3CE6EEBCE276}"/>
              </a:ext>
            </a:extLst>
          </p:cNvPr>
          <p:cNvSpPr txBox="1"/>
          <p:nvPr/>
        </p:nvSpPr>
        <p:spPr>
          <a:xfrm>
            <a:off x="408214" y="1179739"/>
            <a:ext cx="9466490" cy="5355312"/>
          </a:xfrm>
          <a:prstGeom prst="rect">
            <a:avLst/>
          </a:prstGeom>
          <a:noFill/>
        </p:spPr>
        <p:txBody>
          <a:bodyPr wrap="square" rtlCol="0">
            <a:spAutoFit/>
          </a:bodyPr>
          <a:lstStyle/>
          <a:p>
            <a:r>
              <a:rPr lang="en-US" b="1"/>
              <a:t>Application (SP)</a:t>
            </a:r>
          </a:p>
          <a:p>
            <a:pPr marL="285750" indent="-285750">
              <a:buFont typeface="Arial" panose="020B0604020202020204" pitchFamily="34" charset="0"/>
              <a:buChar char="•"/>
            </a:pPr>
            <a:r>
              <a:rPr lang="en-US"/>
              <a:t>Identity the application owners</a:t>
            </a:r>
          </a:p>
          <a:p>
            <a:pPr marL="285750" indent="-285750">
              <a:buFont typeface="Arial" panose="020B0604020202020204" pitchFamily="34" charset="0"/>
              <a:buChar char="•"/>
            </a:pPr>
            <a:r>
              <a:rPr lang="en-US"/>
              <a:t>Each application will have a different process for cutover, so have this documented</a:t>
            </a:r>
          </a:p>
          <a:p>
            <a:pPr marL="285750" indent="-285750">
              <a:buFont typeface="Arial" panose="020B0604020202020204" pitchFamily="34" charset="0"/>
              <a:buChar char="•"/>
            </a:pPr>
            <a:r>
              <a:rPr lang="en-US"/>
              <a:t>Document whether the application supports multiple IdP’s</a:t>
            </a:r>
          </a:p>
          <a:p>
            <a:pPr marL="285750" indent="-285750">
              <a:buFont typeface="Arial" panose="020B0604020202020204" pitchFamily="34" charset="0"/>
              <a:buChar char="•"/>
            </a:pPr>
            <a:r>
              <a:rPr lang="en-US"/>
              <a:t>Use Azure AD federation metadata, if possible, to eliminate issues</a:t>
            </a:r>
          </a:p>
          <a:p>
            <a:endParaRPr lang="en-US" b="1"/>
          </a:p>
          <a:p>
            <a:endParaRPr lang="en-US" b="1"/>
          </a:p>
          <a:p>
            <a:r>
              <a:rPr lang="en-US" b="1"/>
              <a:t>Azure AD (</a:t>
            </a:r>
            <a:r>
              <a:rPr lang="en-US" b="1" err="1"/>
              <a:t>idP</a:t>
            </a:r>
            <a:r>
              <a:rPr lang="en-US" b="1"/>
              <a:t>)</a:t>
            </a:r>
          </a:p>
          <a:p>
            <a:pPr marL="285750" indent="-285750">
              <a:buFont typeface="Arial" panose="020B0604020202020204" pitchFamily="34" charset="0"/>
              <a:buChar char="•"/>
            </a:pPr>
            <a:r>
              <a:rPr lang="en-US"/>
              <a:t>Ensure all users that need app are synced to Azure AD</a:t>
            </a:r>
          </a:p>
          <a:p>
            <a:pPr marL="285750" indent="-285750">
              <a:buFont typeface="Arial" panose="020B0604020202020204" pitchFamily="34" charset="0"/>
              <a:buChar char="•"/>
            </a:pPr>
            <a:r>
              <a:rPr lang="en-US"/>
              <a:t>Ensure all attributes you issue as claims are </a:t>
            </a:r>
            <a:r>
              <a:rPr lang="en-US" err="1"/>
              <a:t>sync’ed</a:t>
            </a:r>
            <a:r>
              <a:rPr lang="en-US"/>
              <a:t> to Azure AD</a:t>
            </a:r>
          </a:p>
          <a:p>
            <a:pPr marL="285750" indent="-285750">
              <a:buFont typeface="Arial" panose="020B0604020202020204" pitchFamily="34" charset="0"/>
              <a:buChar char="•"/>
            </a:pPr>
            <a:r>
              <a:rPr lang="en-US"/>
              <a:t>Ensure users that need app have the necessary attributes to issue as claims</a:t>
            </a:r>
          </a:p>
          <a:p>
            <a:pPr marL="285750" indent="-285750">
              <a:buFont typeface="Arial" panose="020B0604020202020204" pitchFamily="34" charset="0"/>
              <a:buChar char="•"/>
            </a:pPr>
            <a:r>
              <a:rPr lang="en-US"/>
              <a:t>If necessary, test claims issuance on a sample app (</a:t>
            </a:r>
            <a:r>
              <a:rPr lang="en-US">
                <a:hlinkClick r:id="rId3"/>
              </a:rPr>
              <a:t>https://aka.ms/ClaimsTest</a:t>
            </a:r>
            <a:r>
              <a:rPr lang="en-US"/>
              <a:t>)</a:t>
            </a:r>
          </a:p>
          <a:p>
            <a:pPr marL="285750" indent="-285750">
              <a:buFont typeface="Arial" panose="020B0604020202020204" pitchFamily="34" charset="0"/>
              <a:buChar char="•"/>
            </a:pPr>
            <a:r>
              <a:rPr lang="en-US"/>
              <a:t>Ensure user identifier or </a:t>
            </a:r>
            <a:r>
              <a:rPr lang="en-US" err="1"/>
              <a:t>NameID</a:t>
            </a:r>
            <a:r>
              <a:rPr lang="en-US"/>
              <a:t> format matches what application expects</a:t>
            </a:r>
          </a:p>
          <a:p>
            <a:pPr marL="285750" indent="-285750">
              <a:buFont typeface="Arial" panose="020B0604020202020204" pitchFamily="34" charset="0"/>
              <a:buChar char="•"/>
            </a:pPr>
            <a:r>
              <a:rPr lang="en-US"/>
              <a:t>Ensure issuance claims rules from ADFS are mirrored into Azure AD</a:t>
            </a:r>
          </a:p>
          <a:p>
            <a:pPr marL="285750" indent="-285750">
              <a:buFont typeface="Arial" panose="020B0604020202020204" pitchFamily="34" charset="0"/>
              <a:buChar char="•"/>
            </a:pPr>
            <a:r>
              <a:rPr lang="en-US"/>
              <a:t>Ensure issuance authorization rules are mirrored into Conditional Access</a:t>
            </a:r>
          </a:p>
          <a:p>
            <a:pPr marL="285750" indent="-285750">
              <a:buFont typeface="Arial" panose="020B0604020202020204" pitchFamily="34" charset="0"/>
              <a:buChar char="•"/>
            </a:pPr>
            <a:r>
              <a:rPr lang="en-US"/>
              <a:t>Review the Assignment Required on the application (App&gt;Properties)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2237858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238105" y="192333"/>
            <a:ext cx="11018520" cy="492443"/>
          </a:xfrm>
        </p:spPr>
        <p:txBody>
          <a:bodyPr>
            <a:noAutofit/>
          </a:bodyPr>
          <a:lstStyle/>
          <a:p>
            <a:r>
              <a:rPr lang="en-US" sz="3200" b="1" spc="-50">
                <a:ln w="3175">
                  <a:noFill/>
                </a:ln>
                <a:latin typeface="Segoe UI Semibold" panose="020B0702040204020203" pitchFamily="34" charset="0"/>
                <a:ea typeface="+mn-ea"/>
                <a:cs typeface="Segoe UI Semibold" panose="020B0702040204020203" pitchFamily="34" charset="0"/>
              </a:rPr>
              <a:t>Troubleshooting</a:t>
            </a:r>
          </a:p>
        </p:txBody>
      </p:sp>
      <p:sp>
        <p:nvSpPr>
          <p:cNvPr id="3" name="TextBox 2">
            <a:extLst>
              <a:ext uri="{FF2B5EF4-FFF2-40B4-BE49-F238E27FC236}">
                <a16:creationId xmlns:a16="http://schemas.microsoft.com/office/drawing/2014/main" id="{FC382557-6DB4-E6F0-AC10-3CE6EEBCE276}"/>
              </a:ext>
            </a:extLst>
          </p:cNvPr>
          <p:cNvSpPr txBox="1"/>
          <p:nvPr/>
        </p:nvSpPr>
        <p:spPr>
          <a:xfrm>
            <a:off x="408214" y="1179739"/>
            <a:ext cx="9466490" cy="5078313"/>
          </a:xfrm>
          <a:prstGeom prst="rect">
            <a:avLst/>
          </a:prstGeom>
          <a:noFill/>
        </p:spPr>
        <p:txBody>
          <a:bodyPr wrap="square" rtlCol="0">
            <a:spAutoFit/>
          </a:bodyPr>
          <a:lstStyle/>
          <a:p>
            <a:r>
              <a:rPr lang="en-US" b="1"/>
              <a:t>Application (SP)</a:t>
            </a:r>
            <a:endParaRPr lang="en-US"/>
          </a:p>
          <a:p>
            <a:pPr marL="285750" indent="-285750">
              <a:buFont typeface="Arial" panose="020B0604020202020204" pitchFamily="34" charset="0"/>
              <a:buChar char="•"/>
            </a:pPr>
            <a:r>
              <a:rPr lang="en-US"/>
              <a:t>Does app support SP or </a:t>
            </a:r>
            <a:r>
              <a:rPr lang="en-US" err="1"/>
              <a:t>idP</a:t>
            </a:r>
            <a:r>
              <a:rPr lang="en-US"/>
              <a:t> initiated sign-on?</a:t>
            </a:r>
          </a:p>
          <a:p>
            <a:pPr marL="285750" indent="-285750">
              <a:buFont typeface="Arial" panose="020B0604020202020204" pitchFamily="34" charset="0"/>
              <a:buChar char="•"/>
            </a:pPr>
            <a:r>
              <a:rPr lang="en-US"/>
              <a:t>Is app sending user to right Azure AD login endpoint?</a:t>
            </a:r>
          </a:p>
          <a:p>
            <a:pPr marL="285750" indent="-285750">
              <a:buFont typeface="Arial" panose="020B0604020202020204" pitchFamily="34" charset="0"/>
              <a:buChar char="•"/>
            </a:pPr>
            <a:r>
              <a:rPr lang="en-US"/>
              <a:t>Is app sending the right Issuer that matches Entity ID in Azure AD?</a:t>
            </a:r>
          </a:p>
          <a:p>
            <a:pPr marL="285750" indent="-285750">
              <a:buFont typeface="Arial" panose="020B0604020202020204" pitchFamily="34" charset="0"/>
              <a:buChar char="•"/>
            </a:pPr>
            <a:r>
              <a:rPr lang="en-US"/>
              <a:t>Is app sending the request with digital signing or encryption?</a:t>
            </a:r>
          </a:p>
          <a:p>
            <a:pPr marL="285750" indent="-285750">
              <a:buFont typeface="Arial" panose="020B0604020202020204" pitchFamily="34" charset="0"/>
              <a:buChar char="•"/>
            </a:pPr>
            <a:r>
              <a:rPr lang="en-US"/>
              <a:t>Is app sending a specific Name ID policy supported by Azure AD</a:t>
            </a:r>
          </a:p>
          <a:p>
            <a:pPr marL="285750" indent="-285750">
              <a:buFont typeface="Arial" panose="020B0604020202020204" pitchFamily="34" charset="0"/>
              <a:buChar char="•"/>
            </a:pPr>
            <a:r>
              <a:rPr lang="en-US"/>
              <a:t>Is app sending an alternative token endpoint?</a:t>
            </a:r>
          </a:p>
          <a:p>
            <a:pPr marL="285750" indent="-285750">
              <a:buFont typeface="Arial" panose="020B0604020202020204" pitchFamily="34" charset="0"/>
              <a:buChar char="•"/>
            </a:pPr>
            <a:r>
              <a:rPr lang="en-US"/>
              <a:t>Does app have correct </a:t>
            </a:r>
            <a:r>
              <a:rPr lang="en-US" err="1"/>
              <a:t>idP</a:t>
            </a:r>
            <a:r>
              <a:rPr lang="en-US"/>
              <a:t> issuer configured?</a:t>
            </a:r>
          </a:p>
          <a:p>
            <a:pPr marL="285750" indent="-285750">
              <a:buFont typeface="Arial" panose="020B0604020202020204" pitchFamily="34" charset="0"/>
              <a:buChar char="•"/>
            </a:pPr>
            <a:r>
              <a:rPr lang="en-US"/>
              <a:t>Does app have correct token signing certificate?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r>
              <a:rPr lang="en-US" b="1"/>
              <a:t>Azure AD (</a:t>
            </a:r>
            <a:r>
              <a:rPr lang="en-US" b="1" err="1"/>
              <a:t>idP</a:t>
            </a:r>
            <a:r>
              <a:rPr lang="en-US" b="1"/>
              <a:t>)</a:t>
            </a:r>
          </a:p>
          <a:p>
            <a:pPr marL="285750" indent="-285750">
              <a:buFont typeface="Arial" panose="020B0604020202020204" pitchFamily="34" charset="0"/>
              <a:buChar char="•"/>
            </a:pPr>
            <a:r>
              <a:rPr lang="en-US"/>
              <a:t>Is require assignment configured and if so, is user assigned?</a:t>
            </a:r>
          </a:p>
          <a:p>
            <a:pPr marL="285750" indent="-285750">
              <a:buFont typeface="Arial" panose="020B0604020202020204" pitchFamily="34" charset="0"/>
              <a:buChar char="•"/>
            </a:pPr>
            <a:r>
              <a:rPr lang="en-US"/>
              <a:t>Does Azure AD have the matching identifier (Entity ID)?</a:t>
            </a:r>
          </a:p>
          <a:p>
            <a:pPr marL="285750" indent="-285750">
              <a:buFont typeface="Arial" panose="020B0604020202020204" pitchFamily="34" charset="0"/>
              <a:buChar char="•"/>
            </a:pPr>
            <a:r>
              <a:rPr lang="en-US"/>
              <a:t>Does Azure AD have correct token signing certificate?</a:t>
            </a:r>
          </a:p>
          <a:p>
            <a:pPr marL="285750" indent="-285750">
              <a:buFont typeface="Arial" panose="020B0604020202020204" pitchFamily="34" charset="0"/>
              <a:buChar char="•"/>
            </a:pPr>
            <a:r>
              <a:rPr lang="en-US"/>
              <a:t>Is Azure AD sending the correct </a:t>
            </a:r>
            <a:r>
              <a:rPr lang="en-US" err="1"/>
              <a:t>NameID</a:t>
            </a:r>
            <a:r>
              <a:rPr lang="en-US"/>
              <a:t> format?</a:t>
            </a:r>
          </a:p>
          <a:p>
            <a:pPr marL="285750" indent="-285750">
              <a:buFont typeface="Arial" panose="020B0604020202020204" pitchFamily="34" charset="0"/>
              <a:buChar char="•"/>
            </a:pPr>
            <a:r>
              <a:rPr lang="en-US"/>
              <a:t>Is Azure AD sending all the necessary claims?</a:t>
            </a:r>
          </a:p>
          <a:p>
            <a:pPr marL="285750" indent="-285750">
              <a:buFont typeface="Arial" panose="020B0604020202020204" pitchFamily="34" charset="0"/>
              <a:buChar char="•"/>
            </a:pPr>
            <a:r>
              <a:rPr lang="en-US"/>
              <a:t>Does Azure AD have the correct token endpoint configured?</a:t>
            </a:r>
          </a:p>
        </p:txBody>
      </p:sp>
    </p:spTree>
    <p:extLst>
      <p:ext uri="{BB962C8B-B14F-4D97-AF65-F5344CB8AC3E}">
        <p14:creationId xmlns:p14="http://schemas.microsoft.com/office/powerpoint/2010/main" val="348575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6C04E57-1D77-4C77-F665-033520F78E18}"/>
              </a:ext>
            </a:extLst>
          </p:cNvPr>
          <p:cNvSpPr txBox="1"/>
          <p:nvPr/>
        </p:nvSpPr>
        <p:spPr>
          <a:xfrm>
            <a:off x="1038973" y="2228806"/>
            <a:ext cx="4740241"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Join us to learn how to successfully migrate from AD FS to Azure AD to benefit from improved security and better user experience for your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In-depth workshop where we share why other customers have moved to Azure AD, and what to keep in mind to successfully migrate from AD FS.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Day 1 - Application Migration (2h)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Day 2 – Authentication Migration (2h)</a:t>
            </a:r>
          </a:p>
        </p:txBody>
      </p:sp>
      <p:sp>
        <p:nvSpPr>
          <p:cNvPr id="15" name="TextBox 14">
            <a:extLst>
              <a:ext uri="{FF2B5EF4-FFF2-40B4-BE49-F238E27FC236}">
                <a16:creationId xmlns:a16="http://schemas.microsoft.com/office/drawing/2014/main" id="{004687FF-3471-5CE4-339A-B0FF4BD491EC}"/>
              </a:ext>
            </a:extLst>
          </p:cNvPr>
          <p:cNvSpPr txBox="1"/>
          <p:nvPr/>
        </p:nvSpPr>
        <p:spPr>
          <a:xfrm>
            <a:off x="7456791" y="5914436"/>
            <a:ext cx="38322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https://aka.ms/adfs2azureadworkshop</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7" name="TextBox 16">
            <a:extLst>
              <a:ext uri="{FF2B5EF4-FFF2-40B4-BE49-F238E27FC236}">
                <a16:creationId xmlns:a16="http://schemas.microsoft.com/office/drawing/2014/main" id="{ED544220-BCAE-6CAA-4B28-7AE6110BCBB5}"/>
              </a:ext>
            </a:extLst>
          </p:cNvPr>
          <p:cNvSpPr txBox="1"/>
          <p:nvPr/>
        </p:nvSpPr>
        <p:spPr>
          <a:xfrm>
            <a:off x="8456916" y="2084980"/>
            <a:ext cx="3197192" cy="12958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Share on social media!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Multiple date options to attend!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Invite customers and partners!</a:t>
            </a:r>
          </a:p>
        </p:txBody>
      </p:sp>
      <p:pic>
        <p:nvPicPr>
          <p:cNvPr id="19" name="Picture 18" descr="https://aka.ms/adfs2azureadworkshop">
            <a:extLst>
              <a:ext uri="{FF2B5EF4-FFF2-40B4-BE49-F238E27FC236}">
                <a16:creationId xmlns:a16="http://schemas.microsoft.com/office/drawing/2014/main" id="{5CF012F4-3FA1-52F8-199B-50FF23915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298" y="4077115"/>
            <a:ext cx="1934752" cy="1934752"/>
          </a:xfrm>
          <a:prstGeom prst="rect">
            <a:avLst/>
          </a:prstGeom>
        </p:spPr>
      </p:pic>
      <p:sp>
        <p:nvSpPr>
          <p:cNvPr id="20" name="Explosion: 8 Points 19">
            <a:extLst>
              <a:ext uri="{FF2B5EF4-FFF2-40B4-BE49-F238E27FC236}">
                <a16:creationId xmlns:a16="http://schemas.microsoft.com/office/drawing/2014/main" id="{2809B100-3570-D433-C116-1FEEBDB62745}"/>
              </a:ext>
            </a:extLst>
          </p:cNvPr>
          <p:cNvSpPr/>
          <p:nvPr/>
        </p:nvSpPr>
        <p:spPr>
          <a:xfrm rot="1606175">
            <a:off x="6187907" y="1946595"/>
            <a:ext cx="2163187" cy="1569121"/>
          </a:xfrm>
          <a:prstGeom prst="irregularSeal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Open to everyone!</a:t>
            </a:r>
          </a:p>
        </p:txBody>
      </p:sp>
      <p:sp>
        <p:nvSpPr>
          <p:cNvPr id="7" name="Title 6">
            <a:extLst>
              <a:ext uri="{FF2B5EF4-FFF2-40B4-BE49-F238E27FC236}">
                <a16:creationId xmlns:a16="http://schemas.microsoft.com/office/drawing/2014/main" id="{A3FEA06A-61E1-3FF4-2602-96C359071E34}"/>
              </a:ext>
            </a:extLst>
          </p:cNvPr>
          <p:cNvSpPr txBox="1">
            <a:spLocks noGrp="1"/>
          </p:cNvSpPr>
          <p:nvPr>
            <p:ph type="title" idx="4294967295"/>
          </p:nvPr>
        </p:nvSpPr>
        <p:spPr>
          <a:xfrm>
            <a:off x="427662" y="466309"/>
            <a:ext cx="10118760" cy="8925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Calibri" panose="020F0502020204030204"/>
                <a:ea typeface="+mn-ea"/>
                <a:cs typeface="+mn-cs"/>
              </a:rPr>
              <a:t>Microsoft Workshop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How to successfully migrate away from AD FS to Azure AD </a:t>
            </a:r>
          </a:p>
        </p:txBody>
      </p:sp>
      <p:sp>
        <p:nvSpPr>
          <p:cNvPr id="22" name="TextBox 21">
            <a:extLst>
              <a:ext uri="{FF2B5EF4-FFF2-40B4-BE49-F238E27FC236}">
                <a16:creationId xmlns:a16="http://schemas.microsoft.com/office/drawing/2014/main" id="{DC4F28BD-3ACF-334C-2ACD-364A850D4BD6}"/>
              </a:ext>
            </a:extLst>
          </p:cNvPr>
          <p:cNvSpPr txBox="1"/>
          <p:nvPr/>
        </p:nvSpPr>
        <p:spPr>
          <a:xfrm>
            <a:off x="7456791" y="4150373"/>
            <a:ext cx="2116157"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Sessions in…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English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Spanish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Portuguese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French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Japanese</a:t>
            </a:r>
          </a:p>
        </p:txBody>
      </p:sp>
      <p:sp>
        <p:nvSpPr>
          <p:cNvPr id="23" name="Arrow: Striped Right 22">
            <a:extLst>
              <a:ext uri="{FF2B5EF4-FFF2-40B4-BE49-F238E27FC236}">
                <a16:creationId xmlns:a16="http://schemas.microsoft.com/office/drawing/2014/main" id="{A583695E-D9C2-3682-CB24-35C4BE1E08BB}"/>
              </a:ext>
              <a:ext uri="{C183D7F6-B498-43B3-948B-1728B52AA6E4}">
                <adec:decorative xmlns:adec="http://schemas.microsoft.com/office/drawing/2017/decorative" val="1"/>
              </a:ext>
            </a:extLst>
          </p:cNvPr>
          <p:cNvSpPr/>
          <p:nvPr/>
        </p:nvSpPr>
        <p:spPr>
          <a:xfrm>
            <a:off x="537892" y="2239080"/>
            <a:ext cx="368587" cy="369332"/>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Striped Right 23">
            <a:extLst>
              <a:ext uri="{FF2B5EF4-FFF2-40B4-BE49-F238E27FC236}">
                <a16:creationId xmlns:a16="http://schemas.microsoft.com/office/drawing/2014/main" id="{1592480D-14AA-0612-2070-9B278164A1AF}"/>
              </a:ext>
              <a:ext uri="{C183D7F6-B498-43B3-948B-1728B52AA6E4}">
                <adec:decorative xmlns:adec="http://schemas.microsoft.com/office/drawing/2017/decorative" val="1"/>
              </a:ext>
            </a:extLst>
          </p:cNvPr>
          <p:cNvSpPr/>
          <p:nvPr/>
        </p:nvSpPr>
        <p:spPr>
          <a:xfrm>
            <a:off x="537892" y="3613800"/>
            <a:ext cx="368587" cy="369332"/>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Striped Right 24">
            <a:extLst>
              <a:ext uri="{FF2B5EF4-FFF2-40B4-BE49-F238E27FC236}">
                <a16:creationId xmlns:a16="http://schemas.microsoft.com/office/drawing/2014/main" id="{E88B7FCF-CB32-9685-0AC0-8418B207AA73}"/>
              </a:ext>
              <a:ext uri="{C183D7F6-B498-43B3-948B-1728B52AA6E4}">
                <adec:decorative xmlns:adec="http://schemas.microsoft.com/office/drawing/2017/decorative" val="1"/>
              </a:ext>
            </a:extLst>
          </p:cNvPr>
          <p:cNvSpPr/>
          <p:nvPr/>
        </p:nvSpPr>
        <p:spPr>
          <a:xfrm>
            <a:off x="532220" y="4842870"/>
            <a:ext cx="368587" cy="369332"/>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96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a:xfrm>
            <a:off x="797867" y="2764204"/>
            <a:ext cx="9144000" cy="1994392"/>
          </a:xfrm>
        </p:spPr>
        <p:txBody>
          <a:bodyPr/>
          <a:lstStyle/>
          <a:p>
            <a:r>
              <a:rPr lang="en-US" sz="2400" dirty="0"/>
              <a:t>We want to learn what is preventing you from moving? Reach out to us at https://aka.ms/ADFS2AADContact</a:t>
            </a:r>
            <a:br>
              <a:rPr lang="en-US" sz="2400" dirty="0"/>
            </a:br>
            <a:br>
              <a:rPr lang="en-US" sz="2400" dirty="0"/>
            </a:br>
            <a:r>
              <a:rPr lang="en-US" dirty="0"/>
              <a:t>Thank you!!!</a:t>
            </a:r>
            <a:br>
              <a:rPr lang="en-US" dirty="0"/>
            </a:br>
            <a:endParaRPr lang="en-US" dirty="0"/>
          </a:p>
        </p:txBody>
      </p:sp>
    </p:spTree>
    <p:extLst>
      <p:ext uri="{BB962C8B-B14F-4D97-AF65-F5344CB8AC3E}">
        <p14:creationId xmlns:p14="http://schemas.microsoft.com/office/powerpoint/2010/main" val="32956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IdP Dependencies</a:t>
            </a:r>
          </a:p>
        </p:txBody>
      </p:sp>
      <p:sp>
        <p:nvSpPr>
          <p:cNvPr id="2" name="TextBox 1">
            <a:extLst>
              <a:ext uri="{FF2B5EF4-FFF2-40B4-BE49-F238E27FC236}">
                <a16:creationId xmlns:a16="http://schemas.microsoft.com/office/drawing/2014/main" id="{457BD6E2-A07F-4DA9-9425-6E9C4B32B14A}"/>
              </a:ext>
            </a:extLst>
          </p:cNvPr>
          <p:cNvSpPr txBox="1"/>
          <p:nvPr/>
        </p:nvSpPr>
        <p:spPr>
          <a:xfrm>
            <a:off x="617105" y="1540000"/>
            <a:ext cx="11114369" cy="206379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0D0D0D">
                    <a:lumMod val="25000"/>
                  </a:srgbClr>
                </a:solidFill>
                <a:effectLst/>
                <a:uLnTx/>
                <a:uFillTx/>
                <a:latin typeface="Segoe UI Semilight"/>
                <a:ea typeface="+mn-ea"/>
                <a:cs typeface="+mn-cs"/>
              </a:rPr>
              <a:t>As Azure AD as the Identity Provider, how many pieces of information does it need to know about a SAML app for federation to work?</a:t>
            </a:r>
            <a:endParaRPr kumimoji="0" lang="en-US" sz="2745" b="0" i="0" u="none" strike="noStrike" kern="1200" cap="none" spc="0" normalizeH="0" baseline="0" noProof="0">
              <a:ln>
                <a:noFill/>
              </a:ln>
              <a:solidFill>
                <a:srgbClr val="0D0D0D">
                  <a:lumMod val="25000"/>
                </a:srgbClr>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298BB73D-EA1D-4368-A283-452A76555F1F}"/>
              </a:ext>
            </a:extLst>
          </p:cNvPr>
          <p:cNvSpPr txBox="1"/>
          <p:nvPr/>
        </p:nvSpPr>
        <p:spPr>
          <a:xfrm>
            <a:off x="731520" y="3251200"/>
            <a:ext cx="3237653" cy="33701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900" b="1">
                <a:solidFill>
                  <a:srgbClr val="0078D4"/>
                </a:solidFill>
                <a:latin typeface="Segoe UI Semilight"/>
              </a:rPr>
              <a:t>7</a:t>
            </a:r>
            <a:endParaRPr kumimoji="0" lang="en-US" sz="19900" b="1" i="0" u="none" strike="noStrike" kern="1200" cap="none" spc="0" normalizeH="0" baseline="0" noProof="0">
              <a:ln>
                <a:noFill/>
              </a:ln>
              <a:solidFill>
                <a:srgbClr val="0078D4"/>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91988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App Dependencies</a:t>
            </a:r>
          </a:p>
        </p:txBody>
      </p:sp>
      <p:sp>
        <p:nvSpPr>
          <p:cNvPr id="2" name="TextBox 1">
            <a:extLst>
              <a:ext uri="{FF2B5EF4-FFF2-40B4-BE49-F238E27FC236}">
                <a16:creationId xmlns:a16="http://schemas.microsoft.com/office/drawing/2014/main" id="{457BD6E2-A07F-4DA9-9425-6E9C4B32B14A}"/>
              </a:ext>
            </a:extLst>
          </p:cNvPr>
          <p:cNvSpPr txBox="1"/>
          <p:nvPr/>
        </p:nvSpPr>
        <p:spPr>
          <a:xfrm>
            <a:off x="617105" y="1540000"/>
            <a:ext cx="11114369" cy="158103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0D0D0D">
                    <a:lumMod val="25000"/>
                  </a:srgbClr>
                </a:solidFill>
                <a:effectLst/>
                <a:uLnTx/>
                <a:uFillTx/>
                <a:latin typeface="Segoe UI Semilight"/>
                <a:ea typeface="+mn-ea"/>
                <a:cs typeface="+mn-cs"/>
              </a:rPr>
              <a:t>How many pieces of information does each SAML application need to know about AAD for basic federation to work?</a:t>
            </a:r>
            <a:endParaRPr kumimoji="0" lang="en-US" sz="2745" b="0" i="0" u="none" strike="noStrike" kern="1200" cap="none" spc="0" normalizeH="0" baseline="0" noProof="0">
              <a:ln>
                <a:noFill/>
              </a:ln>
              <a:solidFill>
                <a:srgbClr val="0D0D0D">
                  <a:lumMod val="25000"/>
                </a:srgbClr>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028EA806-CEF3-4D66-8090-F6E7DDDA3558}"/>
              </a:ext>
            </a:extLst>
          </p:cNvPr>
          <p:cNvSpPr txBox="1"/>
          <p:nvPr/>
        </p:nvSpPr>
        <p:spPr>
          <a:xfrm>
            <a:off x="792480" y="3121036"/>
            <a:ext cx="3386667" cy="33701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1" i="0" u="none" strike="noStrike" kern="1200" cap="none" spc="0" normalizeH="0" baseline="0" noProof="0">
                <a:ln>
                  <a:noFill/>
                </a:ln>
                <a:solidFill>
                  <a:srgbClr val="0078D4"/>
                </a:solidFill>
                <a:effectLst/>
                <a:uLnTx/>
                <a:uFillTx/>
                <a:latin typeface="Segoe UI Semilight"/>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49027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Simple Federation</a:t>
            </a:r>
          </a:p>
        </p:txBody>
      </p:sp>
      <p:sp>
        <p:nvSpPr>
          <p:cNvPr id="2" name="TextBox 1">
            <a:extLst>
              <a:ext uri="{FF2B5EF4-FFF2-40B4-BE49-F238E27FC236}">
                <a16:creationId xmlns:a16="http://schemas.microsoft.com/office/drawing/2014/main" id="{457BD6E2-A07F-4DA9-9425-6E9C4B32B14A}"/>
              </a:ext>
            </a:extLst>
          </p:cNvPr>
          <p:cNvSpPr txBox="1"/>
          <p:nvPr/>
        </p:nvSpPr>
        <p:spPr>
          <a:xfrm>
            <a:off x="588263" y="1246385"/>
            <a:ext cx="11114369" cy="23390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D0D0D">
                    <a:lumMod val="25000"/>
                  </a:srgbClr>
                </a:solidFill>
                <a:effectLst/>
                <a:uLnTx/>
                <a:uFillTx/>
                <a:latin typeface="Segoe UI Semilight"/>
                <a:ea typeface="+mn-ea"/>
                <a:cs typeface="+mn-cs"/>
              </a:rPr>
              <a:t>Understand these </a:t>
            </a:r>
            <a:r>
              <a:rPr kumimoji="0" lang="en-US" sz="4000" b="1" i="0" u="none" strike="noStrike" kern="1200" cap="none" spc="0" normalizeH="0" baseline="0" noProof="0">
                <a:ln>
                  <a:noFill/>
                </a:ln>
                <a:solidFill>
                  <a:srgbClr val="0D0D0D">
                    <a:lumMod val="25000"/>
                  </a:srgbClr>
                </a:solidFill>
                <a:effectLst/>
                <a:uLnTx/>
                <a:uFillTx/>
                <a:latin typeface="Segoe UI Semilight"/>
                <a:ea typeface="+mn-ea"/>
                <a:cs typeface="+mn-cs"/>
              </a:rPr>
              <a:t>11</a:t>
            </a:r>
            <a:r>
              <a:rPr kumimoji="0" lang="en-US" sz="3600" b="0" i="0" u="none" strike="noStrike" kern="1200" cap="none" spc="0" normalizeH="0" baseline="0" noProof="0">
                <a:ln>
                  <a:noFill/>
                </a:ln>
                <a:solidFill>
                  <a:srgbClr val="0D0D0D">
                    <a:lumMod val="25000"/>
                  </a:srgbClr>
                </a:solidFill>
                <a:effectLst/>
                <a:uLnTx/>
                <a:uFillTx/>
                <a:latin typeface="Segoe UI Semilight"/>
                <a:ea typeface="+mn-ea"/>
                <a:cs typeface="+mn-cs"/>
              </a:rPr>
              <a:t> pieces of information and you can practically onboard ANY application to ANY platform, including Azure AD</a:t>
            </a:r>
            <a:endParaRPr kumimoji="0" lang="en-US" sz="2745" b="0" i="0" u="none" strike="noStrike" kern="1200" cap="none" spc="0" normalizeH="0" baseline="0" noProof="0">
              <a:ln>
                <a:noFill/>
              </a:ln>
              <a:solidFill>
                <a:srgbClr val="0D0D0D">
                  <a:lumMod val="25000"/>
                </a:srgbClr>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3EE9E2D2-2CEA-4561-BC68-9F8926E4CC71}"/>
              </a:ext>
            </a:extLst>
          </p:cNvPr>
          <p:cNvSpPr txBox="1"/>
          <p:nvPr/>
        </p:nvSpPr>
        <p:spPr>
          <a:xfrm>
            <a:off x="927946" y="3178308"/>
            <a:ext cx="10336107" cy="30623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900">
                <a:solidFill>
                  <a:srgbClr val="FFFFFF">
                    <a:lumMod val="95000"/>
                  </a:srgbClr>
                </a:solidFill>
                <a:latin typeface="Segoe UI"/>
              </a:rPr>
              <a:t>7</a:t>
            </a:r>
            <a:r>
              <a:rPr kumimoji="0" lang="en-US" sz="19900" b="0" i="0" u="none" strike="noStrike" kern="1200" cap="none" spc="0" normalizeH="0" baseline="0" noProof="0">
                <a:ln>
                  <a:noFill/>
                </a:ln>
                <a:solidFill>
                  <a:srgbClr val="FFFFFF">
                    <a:lumMod val="95000"/>
                  </a:srgbClr>
                </a:solidFill>
                <a:effectLst/>
                <a:uLnTx/>
                <a:uFillTx/>
                <a:latin typeface="Segoe UI"/>
                <a:ea typeface="+mn-ea"/>
                <a:cs typeface="+mn-cs"/>
              </a:rPr>
              <a:t>+4 = 11</a:t>
            </a:r>
          </a:p>
        </p:txBody>
      </p:sp>
    </p:spTree>
    <p:extLst>
      <p:ext uri="{BB962C8B-B14F-4D97-AF65-F5344CB8AC3E}">
        <p14:creationId xmlns:p14="http://schemas.microsoft.com/office/powerpoint/2010/main" val="2118082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Different Flows</a:t>
            </a:r>
          </a:p>
        </p:txBody>
      </p:sp>
      <p:sp>
        <p:nvSpPr>
          <p:cNvPr id="2" name="TextBox 1">
            <a:extLst>
              <a:ext uri="{FF2B5EF4-FFF2-40B4-BE49-F238E27FC236}">
                <a16:creationId xmlns:a16="http://schemas.microsoft.com/office/drawing/2014/main" id="{457BD6E2-A07F-4DA9-9425-6E9C4B32B14A}"/>
              </a:ext>
            </a:extLst>
          </p:cNvPr>
          <p:cNvSpPr txBox="1"/>
          <p:nvPr/>
        </p:nvSpPr>
        <p:spPr>
          <a:xfrm>
            <a:off x="757361" y="1539047"/>
            <a:ext cx="5872472" cy="78210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Black" panose="020B0A02040204020203" pitchFamily="34" charset="0"/>
                <a:ea typeface="Segoe UI Black" panose="020B0A02040204020203" pitchFamily="34" charset="0"/>
                <a:cs typeface="+mn-cs"/>
              </a:rPr>
              <a:t>IDP Initiated Sign-On</a:t>
            </a:r>
          </a:p>
        </p:txBody>
      </p:sp>
      <p:sp>
        <p:nvSpPr>
          <p:cNvPr id="3" name="TextBox 2">
            <a:extLst>
              <a:ext uri="{FF2B5EF4-FFF2-40B4-BE49-F238E27FC236}">
                <a16:creationId xmlns:a16="http://schemas.microsoft.com/office/drawing/2014/main" id="{7FDC4ED5-EBD2-445D-83CD-6FB9DE121ED6}"/>
              </a:ext>
            </a:extLst>
          </p:cNvPr>
          <p:cNvSpPr txBox="1"/>
          <p:nvPr/>
        </p:nvSpPr>
        <p:spPr>
          <a:xfrm>
            <a:off x="6945757" y="1637336"/>
            <a:ext cx="439990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Black" panose="020B0A02040204020203" pitchFamily="34" charset="0"/>
                <a:ea typeface="Segoe UI Black" panose="020B0A02040204020203" pitchFamily="34" charset="0"/>
                <a:cs typeface="+mn-cs"/>
              </a:rPr>
              <a:t>SP-Initiated Sign-On</a:t>
            </a:r>
          </a:p>
        </p:txBody>
      </p:sp>
      <p:cxnSp>
        <p:nvCxnSpPr>
          <p:cNvPr id="6" name="Straight Connector 5">
            <a:extLst>
              <a:ext uri="{FF2B5EF4-FFF2-40B4-BE49-F238E27FC236}">
                <a16:creationId xmlns:a16="http://schemas.microsoft.com/office/drawing/2014/main" id="{308E9319-16F1-435F-B7D7-DE8A46C56116}"/>
              </a:ext>
            </a:extLst>
          </p:cNvPr>
          <p:cNvCxnSpPr/>
          <p:nvPr/>
        </p:nvCxnSpPr>
        <p:spPr>
          <a:xfrm>
            <a:off x="5805996" y="1713390"/>
            <a:ext cx="0" cy="4811697"/>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hought Bubble: Cloud 6">
            <a:extLst>
              <a:ext uri="{FF2B5EF4-FFF2-40B4-BE49-F238E27FC236}">
                <a16:creationId xmlns:a16="http://schemas.microsoft.com/office/drawing/2014/main" id="{86939EF6-C09A-435E-8027-4F266FA62002}"/>
              </a:ext>
            </a:extLst>
          </p:cNvPr>
          <p:cNvSpPr>
            <a:spLocks noGrp="1" noRot="1" noMove="1" noResize="1" noEditPoints="1" noAdjustHandles="1" noChangeArrowheads="1" noChangeShapeType="1"/>
          </p:cNvSpPr>
          <p:nvPr/>
        </p:nvSpPr>
        <p:spPr bwMode="auto">
          <a:xfrm>
            <a:off x="3693597" y="2711338"/>
            <a:ext cx="1262672" cy="998668"/>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2" descr="Image result for salesforce logo">
            <a:extLst>
              <a:ext uri="{FF2B5EF4-FFF2-40B4-BE49-F238E27FC236}">
                <a16:creationId xmlns:a16="http://schemas.microsoft.com/office/drawing/2014/main" id="{A9B9A988-7CC7-4535-91A8-B516F2C28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29" y="5196648"/>
            <a:ext cx="1377330" cy="998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user clipart logo">
            <a:extLst>
              <a:ext uri="{FF2B5EF4-FFF2-40B4-BE49-F238E27FC236}">
                <a16:creationId xmlns:a16="http://schemas.microsoft.com/office/drawing/2014/main" id="{06E49411-48AA-4C3A-895F-8C53424CC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690" y="3710006"/>
            <a:ext cx="642481" cy="51784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BDEA28A-3B8D-4E86-83B9-DD8636979CDF}"/>
              </a:ext>
            </a:extLst>
          </p:cNvPr>
          <p:cNvSpPr txBox="1">
            <a:spLocks noGrp="1" noRot="1" noMove="1" noResize="1" noEditPoints="1" noAdjustHandles="1" noChangeArrowheads="1" noChangeShapeType="1"/>
          </p:cNvSpPr>
          <p:nvPr/>
        </p:nvSpPr>
        <p:spPr>
          <a:xfrm>
            <a:off x="3976752" y="3026025"/>
            <a:ext cx="770077"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AD</a:t>
            </a:r>
          </a:p>
        </p:txBody>
      </p:sp>
      <p:cxnSp>
        <p:nvCxnSpPr>
          <p:cNvPr id="31" name="Straight Arrow Connector 30">
            <a:extLst>
              <a:ext uri="{FF2B5EF4-FFF2-40B4-BE49-F238E27FC236}">
                <a16:creationId xmlns:a16="http://schemas.microsoft.com/office/drawing/2014/main" id="{93D83F1D-1488-45D6-8337-99B2A0A8D840}"/>
              </a:ext>
            </a:extLst>
          </p:cNvPr>
          <p:cNvCxnSpPr/>
          <p:nvPr/>
        </p:nvCxnSpPr>
        <p:spPr>
          <a:xfrm flipV="1">
            <a:off x="1761171" y="3318394"/>
            <a:ext cx="1932426" cy="5256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3F6791-F5D5-437D-B467-D6572311E37D}"/>
              </a:ext>
            </a:extLst>
          </p:cNvPr>
          <p:cNvCxnSpPr>
            <a:cxnSpLocks/>
          </p:cNvCxnSpPr>
          <p:nvPr/>
        </p:nvCxnSpPr>
        <p:spPr>
          <a:xfrm>
            <a:off x="1795201" y="4221057"/>
            <a:ext cx="1631393" cy="13479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BFAA38D-B142-4D21-B040-02D1022EB2C0}"/>
              </a:ext>
            </a:extLst>
          </p:cNvPr>
          <p:cNvSpPr txBox="1"/>
          <p:nvPr/>
        </p:nvSpPr>
        <p:spPr>
          <a:xfrm>
            <a:off x="1594192" y="3536254"/>
            <a:ext cx="3339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a:t>
            </a:r>
          </a:p>
        </p:txBody>
      </p:sp>
      <p:sp>
        <p:nvSpPr>
          <p:cNvPr id="36" name="TextBox 35">
            <a:extLst>
              <a:ext uri="{FF2B5EF4-FFF2-40B4-BE49-F238E27FC236}">
                <a16:creationId xmlns:a16="http://schemas.microsoft.com/office/drawing/2014/main" id="{05CEA418-3EFA-4AFB-A201-F532FB566B9C}"/>
              </a:ext>
            </a:extLst>
          </p:cNvPr>
          <p:cNvSpPr txBox="1"/>
          <p:nvPr/>
        </p:nvSpPr>
        <p:spPr>
          <a:xfrm>
            <a:off x="1935517" y="3994833"/>
            <a:ext cx="3339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2.</a:t>
            </a:r>
          </a:p>
        </p:txBody>
      </p:sp>
      <p:sp>
        <p:nvSpPr>
          <p:cNvPr id="37" name="Thought Bubble: Cloud 36">
            <a:extLst>
              <a:ext uri="{FF2B5EF4-FFF2-40B4-BE49-F238E27FC236}">
                <a16:creationId xmlns:a16="http://schemas.microsoft.com/office/drawing/2014/main" id="{F6B2C379-8D12-4BDA-8653-C69073608955}"/>
              </a:ext>
            </a:extLst>
          </p:cNvPr>
          <p:cNvSpPr/>
          <p:nvPr/>
        </p:nvSpPr>
        <p:spPr bwMode="auto">
          <a:xfrm>
            <a:off x="9825109" y="2742135"/>
            <a:ext cx="1262672" cy="998668"/>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2" descr="Image result for salesforce logo">
            <a:extLst>
              <a:ext uri="{FF2B5EF4-FFF2-40B4-BE49-F238E27FC236}">
                <a16:creationId xmlns:a16="http://schemas.microsoft.com/office/drawing/2014/main" id="{5A24C5A5-C46B-496C-8ABC-3BB03D54C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1432" y="5225113"/>
            <a:ext cx="1512106" cy="109639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user clipart logo">
            <a:extLst>
              <a:ext uri="{FF2B5EF4-FFF2-40B4-BE49-F238E27FC236}">
                <a16:creationId xmlns:a16="http://schemas.microsoft.com/office/drawing/2014/main" id="{65CF72B1-53C3-4A8B-B56B-45B9D06EA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202" y="3740803"/>
            <a:ext cx="642481" cy="51784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197816B-5130-4A4A-A680-3B7D57CEE846}"/>
              </a:ext>
            </a:extLst>
          </p:cNvPr>
          <p:cNvSpPr txBox="1"/>
          <p:nvPr/>
        </p:nvSpPr>
        <p:spPr>
          <a:xfrm>
            <a:off x="10084555" y="3042465"/>
            <a:ext cx="770077"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AD</a:t>
            </a:r>
          </a:p>
        </p:txBody>
      </p:sp>
      <p:cxnSp>
        <p:nvCxnSpPr>
          <p:cNvPr id="41" name="Straight Arrow Connector 40">
            <a:extLst>
              <a:ext uri="{FF2B5EF4-FFF2-40B4-BE49-F238E27FC236}">
                <a16:creationId xmlns:a16="http://schemas.microsoft.com/office/drawing/2014/main" id="{56B333E6-2031-42D3-A2B7-835DD35EC80B}"/>
              </a:ext>
            </a:extLst>
          </p:cNvPr>
          <p:cNvCxnSpPr/>
          <p:nvPr/>
        </p:nvCxnSpPr>
        <p:spPr>
          <a:xfrm flipV="1">
            <a:off x="7892683" y="3349191"/>
            <a:ext cx="1932426" cy="5256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5F3B18B-B7EA-4795-AE03-61376CDF5109}"/>
              </a:ext>
            </a:extLst>
          </p:cNvPr>
          <p:cNvCxnSpPr>
            <a:cxnSpLocks/>
          </p:cNvCxnSpPr>
          <p:nvPr/>
        </p:nvCxnSpPr>
        <p:spPr>
          <a:xfrm>
            <a:off x="7926713" y="4251854"/>
            <a:ext cx="1631393" cy="13479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9183E20-3FFD-4AE9-B5B8-22A972CECAFA}"/>
              </a:ext>
            </a:extLst>
          </p:cNvPr>
          <p:cNvSpPr txBox="1"/>
          <p:nvPr/>
        </p:nvSpPr>
        <p:spPr>
          <a:xfrm>
            <a:off x="7725704" y="3567051"/>
            <a:ext cx="3339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2.</a:t>
            </a:r>
          </a:p>
        </p:txBody>
      </p:sp>
      <p:sp>
        <p:nvSpPr>
          <p:cNvPr id="44" name="TextBox 43">
            <a:extLst>
              <a:ext uri="{FF2B5EF4-FFF2-40B4-BE49-F238E27FC236}">
                <a16:creationId xmlns:a16="http://schemas.microsoft.com/office/drawing/2014/main" id="{F8FBECD3-0D82-4E0B-B810-508B1D2CE8DA}"/>
              </a:ext>
            </a:extLst>
          </p:cNvPr>
          <p:cNvSpPr txBox="1"/>
          <p:nvPr/>
        </p:nvSpPr>
        <p:spPr>
          <a:xfrm>
            <a:off x="8018420" y="4020277"/>
            <a:ext cx="3339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a:t>
            </a:r>
          </a:p>
        </p:txBody>
      </p:sp>
      <p:cxnSp>
        <p:nvCxnSpPr>
          <p:cNvPr id="45" name="Straight Arrow Connector 44">
            <a:extLst>
              <a:ext uri="{FF2B5EF4-FFF2-40B4-BE49-F238E27FC236}">
                <a16:creationId xmlns:a16="http://schemas.microsoft.com/office/drawing/2014/main" id="{DFE97132-35FF-495C-8594-848FA968BB20}"/>
              </a:ext>
            </a:extLst>
          </p:cNvPr>
          <p:cNvCxnSpPr>
            <a:cxnSpLocks/>
          </p:cNvCxnSpPr>
          <p:nvPr/>
        </p:nvCxnSpPr>
        <p:spPr>
          <a:xfrm>
            <a:off x="7711125" y="4328397"/>
            <a:ext cx="1846981" cy="15752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6A0EADA-3A86-4ABC-B527-BE47A95A06A7}"/>
              </a:ext>
            </a:extLst>
          </p:cNvPr>
          <p:cNvSpPr txBox="1"/>
          <p:nvPr/>
        </p:nvSpPr>
        <p:spPr>
          <a:xfrm>
            <a:off x="7607268" y="4330378"/>
            <a:ext cx="25428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3.</a:t>
            </a:r>
          </a:p>
        </p:txBody>
      </p:sp>
      <p:sp>
        <p:nvSpPr>
          <p:cNvPr id="5" name="Rectangle 4">
            <a:extLst>
              <a:ext uri="{FF2B5EF4-FFF2-40B4-BE49-F238E27FC236}">
                <a16:creationId xmlns:a16="http://schemas.microsoft.com/office/drawing/2014/main" id="{94E81193-ABD4-41F5-B96D-4EF2E6E1B091}"/>
              </a:ext>
            </a:extLst>
          </p:cNvPr>
          <p:cNvSpPr>
            <a:spLocks noGrp="1" noRot="1" noMove="1" noResize="1" noEditPoints="1" noAdjustHandles="1" noChangeArrowheads="1" noChangeShapeType="1"/>
          </p:cNvSpPr>
          <p:nvPr/>
        </p:nvSpPr>
        <p:spPr>
          <a:xfrm>
            <a:off x="4095097" y="3195302"/>
            <a:ext cx="56938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(IDP)</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6E1ECD97-BE5D-4E2F-861A-F8867565D643}"/>
              </a:ext>
            </a:extLst>
          </p:cNvPr>
          <p:cNvSpPr/>
          <p:nvPr/>
        </p:nvSpPr>
        <p:spPr>
          <a:xfrm>
            <a:off x="10184899" y="3208198"/>
            <a:ext cx="56938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(IDP)</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237998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par>
                                <p:cTn id="24" presetID="22" presetClass="entr" presetSubtype="8"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43" grpId="0"/>
      <p:bldP spid="44"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164394" y="186976"/>
            <a:ext cx="11018520" cy="492443"/>
          </a:xfrm>
        </p:spPr>
        <p:txBody>
          <a:bodyPr>
            <a:normAutofit fontScale="90000"/>
          </a:bodyPr>
          <a:lstStyle/>
          <a:p>
            <a:r>
              <a:rPr lang="en-US" sz="3200" b="1">
                <a:solidFill>
                  <a:schemeClr val="tx1"/>
                </a:solidFill>
                <a:latin typeface="Segoe UI Semibold" panose="020B0702040204020203" pitchFamily="34" charset="0"/>
                <a:cs typeface="Segoe UI Semibold" panose="020B0702040204020203" pitchFamily="34" charset="0"/>
              </a:rPr>
              <a:t>Detailed Flow</a:t>
            </a:r>
            <a:endParaRPr lang="en-US" sz="3200" b="1">
              <a:solidFill>
                <a:schemeClr val="tx1"/>
              </a:solidFill>
              <a:cs typeface="Segoe UI"/>
            </a:endParaRPr>
          </a:p>
        </p:txBody>
      </p:sp>
      <p:pic>
        <p:nvPicPr>
          <p:cNvPr id="2" name="Picture 4" descr="Image result for user clipart logo">
            <a:extLst>
              <a:ext uri="{FF2B5EF4-FFF2-40B4-BE49-F238E27FC236}">
                <a16:creationId xmlns:a16="http://schemas.microsoft.com/office/drawing/2014/main" id="{FD670F95-09FB-9F79-6ACE-ED1B88C08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756" y="1640969"/>
            <a:ext cx="1488868" cy="120004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Image result for salesforce logo">
            <a:extLst>
              <a:ext uri="{FF2B5EF4-FFF2-40B4-BE49-F238E27FC236}">
                <a16:creationId xmlns:a16="http://schemas.microsoft.com/office/drawing/2014/main" id="{4D944A97-527A-8F2E-DF6D-4456DE8309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80" t="14547" r="13848" b="15248"/>
          <a:stretch/>
        </p:blipFill>
        <p:spPr bwMode="auto">
          <a:xfrm>
            <a:off x="5654727" y="2066357"/>
            <a:ext cx="991505" cy="6973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9B36FBF-4562-41C7-3706-834E8FBC1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1839" y="1547741"/>
            <a:ext cx="1207396" cy="120739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D26A2781-5365-EF02-F35A-8723E0063D83}"/>
              </a:ext>
              <a:ext uri="{C183D7F6-B498-43B3-948B-1728B52AA6E4}">
                <adec:decorative xmlns:adec="http://schemas.microsoft.com/office/drawing/2017/decorative" val="1"/>
              </a:ext>
            </a:extLst>
          </p:cNvPr>
          <p:cNvCxnSpPr>
            <a:cxnSpLocks/>
          </p:cNvCxnSpPr>
          <p:nvPr/>
        </p:nvCxnSpPr>
        <p:spPr>
          <a:xfrm>
            <a:off x="9145537" y="2794096"/>
            <a:ext cx="22905" cy="25056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25FABC-2726-5197-BB64-89F35AEC36E5}"/>
              </a:ext>
              <a:ext uri="{C183D7F6-B498-43B3-948B-1728B52AA6E4}">
                <adec:decorative xmlns:adec="http://schemas.microsoft.com/office/drawing/2017/decorative" val="1"/>
              </a:ext>
            </a:extLst>
          </p:cNvPr>
          <p:cNvCxnSpPr>
            <a:cxnSpLocks/>
          </p:cNvCxnSpPr>
          <p:nvPr/>
        </p:nvCxnSpPr>
        <p:spPr>
          <a:xfrm>
            <a:off x="6072069" y="2794096"/>
            <a:ext cx="35368" cy="258414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045A4C-6607-449F-E9CE-3E81B2D66585}"/>
              </a:ext>
              <a:ext uri="{C183D7F6-B498-43B3-948B-1728B52AA6E4}">
                <adec:decorative xmlns:adec="http://schemas.microsoft.com/office/drawing/2017/decorative" val="1"/>
              </a:ext>
            </a:extLst>
          </p:cNvPr>
          <p:cNvCxnSpPr>
            <a:cxnSpLocks/>
          </p:cNvCxnSpPr>
          <p:nvPr/>
        </p:nvCxnSpPr>
        <p:spPr>
          <a:xfrm>
            <a:off x="2008561" y="2998758"/>
            <a:ext cx="3997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B8CF85-2413-9672-8F1E-0EC7E1562BC4}"/>
              </a:ext>
              <a:ext uri="{C183D7F6-B498-43B3-948B-1728B52AA6E4}">
                <adec:decorative xmlns:adec="http://schemas.microsoft.com/office/drawing/2017/decorative" val="1"/>
              </a:ext>
            </a:extLst>
          </p:cNvPr>
          <p:cNvCxnSpPr>
            <a:cxnSpLocks/>
          </p:cNvCxnSpPr>
          <p:nvPr/>
        </p:nvCxnSpPr>
        <p:spPr>
          <a:xfrm flipH="1">
            <a:off x="2052962" y="3281791"/>
            <a:ext cx="3944166" cy="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1B988A-A29E-C1AC-6944-AAAACAE2DAF2}"/>
              </a:ext>
              <a:ext uri="{C183D7F6-B498-43B3-948B-1728B52AA6E4}">
                <adec:decorative xmlns:adec="http://schemas.microsoft.com/office/drawing/2017/decorative" val="1"/>
              </a:ext>
            </a:extLst>
          </p:cNvPr>
          <p:cNvCxnSpPr>
            <a:cxnSpLocks/>
          </p:cNvCxnSpPr>
          <p:nvPr/>
        </p:nvCxnSpPr>
        <p:spPr>
          <a:xfrm flipV="1">
            <a:off x="2057175" y="3899136"/>
            <a:ext cx="7093147" cy="22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7C5AC12-524A-7549-93F1-6F5D9F7AC543}"/>
              </a:ext>
              <a:ext uri="{C183D7F6-B498-43B3-948B-1728B52AA6E4}">
                <adec:decorative xmlns:adec="http://schemas.microsoft.com/office/drawing/2017/decorative" val="1"/>
              </a:ext>
            </a:extLst>
          </p:cNvPr>
          <p:cNvCxnSpPr>
            <a:cxnSpLocks/>
          </p:cNvCxnSpPr>
          <p:nvPr/>
        </p:nvCxnSpPr>
        <p:spPr>
          <a:xfrm flipH="1">
            <a:off x="1979430" y="4239582"/>
            <a:ext cx="7166107" cy="5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55723E3-08DA-F0B0-0B1D-2424FD390AD2}"/>
              </a:ext>
              <a:ext uri="{C183D7F6-B498-43B3-948B-1728B52AA6E4}">
                <adec:decorative xmlns:adec="http://schemas.microsoft.com/office/drawing/2017/decorative" val="1"/>
              </a:ext>
            </a:extLst>
          </p:cNvPr>
          <p:cNvCxnSpPr>
            <a:cxnSpLocks/>
          </p:cNvCxnSpPr>
          <p:nvPr/>
        </p:nvCxnSpPr>
        <p:spPr>
          <a:xfrm flipV="1">
            <a:off x="1979430" y="5366203"/>
            <a:ext cx="4048561" cy="2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BCC023-9364-B2E8-6E4F-C65EB023271D}"/>
              </a:ext>
              <a:ext uri="{C183D7F6-B498-43B3-948B-1728B52AA6E4}">
                <adec:decorative xmlns:adec="http://schemas.microsoft.com/office/drawing/2017/decorative" val="1"/>
              </a:ext>
            </a:extLst>
          </p:cNvPr>
          <p:cNvCxnSpPr>
            <a:cxnSpLocks/>
          </p:cNvCxnSpPr>
          <p:nvPr/>
        </p:nvCxnSpPr>
        <p:spPr>
          <a:xfrm>
            <a:off x="1906469" y="2794096"/>
            <a:ext cx="0" cy="268281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D89E5C0-5E39-790F-8F23-AEF361404185}"/>
              </a:ext>
            </a:extLst>
          </p:cNvPr>
          <p:cNvSpPr txBox="1"/>
          <p:nvPr/>
        </p:nvSpPr>
        <p:spPr>
          <a:xfrm>
            <a:off x="1599189" y="2801721"/>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48" name="TextBox 47">
            <a:extLst>
              <a:ext uri="{FF2B5EF4-FFF2-40B4-BE49-F238E27FC236}">
                <a16:creationId xmlns:a16="http://schemas.microsoft.com/office/drawing/2014/main" id="{7BCAAC2B-F4AC-6C59-BCEA-D59B395BEAA7}"/>
              </a:ext>
            </a:extLst>
          </p:cNvPr>
          <p:cNvSpPr txBox="1"/>
          <p:nvPr/>
        </p:nvSpPr>
        <p:spPr>
          <a:xfrm>
            <a:off x="1590480" y="3112514"/>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0" name="TextBox 49">
            <a:extLst>
              <a:ext uri="{FF2B5EF4-FFF2-40B4-BE49-F238E27FC236}">
                <a16:creationId xmlns:a16="http://schemas.microsoft.com/office/drawing/2014/main" id="{D96A6C44-332D-501E-3203-B55E81CC3C94}"/>
              </a:ext>
            </a:extLst>
          </p:cNvPr>
          <p:cNvSpPr txBox="1"/>
          <p:nvPr/>
        </p:nvSpPr>
        <p:spPr>
          <a:xfrm>
            <a:off x="1585116" y="3681922"/>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52" name="TextBox 51">
            <a:extLst>
              <a:ext uri="{FF2B5EF4-FFF2-40B4-BE49-F238E27FC236}">
                <a16:creationId xmlns:a16="http://schemas.microsoft.com/office/drawing/2014/main" id="{3A50B37C-47FD-2094-BC6F-DEA85897F877}"/>
              </a:ext>
            </a:extLst>
          </p:cNvPr>
          <p:cNvSpPr txBox="1"/>
          <p:nvPr/>
        </p:nvSpPr>
        <p:spPr>
          <a:xfrm>
            <a:off x="1580883" y="4113074"/>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55" name="TextBox 54">
            <a:extLst>
              <a:ext uri="{FF2B5EF4-FFF2-40B4-BE49-F238E27FC236}">
                <a16:creationId xmlns:a16="http://schemas.microsoft.com/office/drawing/2014/main" id="{90772360-BC62-FBED-C948-F44E4BD5FB32}"/>
              </a:ext>
            </a:extLst>
          </p:cNvPr>
          <p:cNvSpPr txBox="1"/>
          <p:nvPr/>
        </p:nvSpPr>
        <p:spPr>
          <a:xfrm>
            <a:off x="1607898" y="5184653"/>
            <a:ext cx="4006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6" name="TextBox 55">
            <a:extLst>
              <a:ext uri="{FF2B5EF4-FFF2-40B4-BE49-F238E27FC236}">
                <a16:creationId xmlns:a16="http://schemas.microsoft.com/office/drawing/2014/main" id="{0F93A27C-D6DE-E78B-19D4-DA45F137A2A2}"/>
              </a:ext>
            </a:extLst>
          </p:cNvPr>
          <p:cNvSpPr txBox="1"/>
          <p:nvPr/>
        </p:nvSpPr>
        <p:spPr>
          <a:xfrm>
            <a:off x="3045049" y="2704009"/>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SP-Initiated Sign-On</a:t>
            </a:r>
          </a:p>
        </p:txBody>
      </p:sp>
      <p:sp>
        <p:nvSpPr>
          <p:cNvPr id="57" name="TextBox 56">
            <a:extLst>
              <a:ext uri="{FF2B5EF4-FFF2-40B4-BE49-F238E27FC236}">
                <a16:creationId xmlns:a16="http://schemas.microsoft.com/office/drawing/2014/main" id="{32EF2447-BB2F-646F-2BE6-5A1EA6A4F20F}"/>
              </a:ext>
            </a:extLst>
          </p:cNvPr>
          <p:cNvSpPr txBox="1"/>
          <p:nvPr/>
        </p:nvSpPr>
        <p:spPr>
          <a:xfrm>
            <a:off x="2993183" y="3023216"/>
            <a:ext cx="2108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Request to Browser</a:t>
            </a:r>
          </a:p>
        </p:txBody>
      </p:sp>
      <p:sp>
        <p:nvSpPr>
          <p:cNvPr id="58" name="TextBox 57">
            <a:extLst>
              <a:ext uri="{FF2B5EF4-FFF2-40B4-BE49-F238E27FC236}">
                <a16:creationId xmlns:a16="http://schemas.microsoft.com/office/drawing/2014/main" id="{B8083539-B115-DB21-5186-E26A8D53EC4D}"/>
              </a:ext>
            </a:extLst>
          </p:cNvPr>
          <p:cNvSpPr txBox="1"/>
          <p:nvPr/>
        </p:nvSpPr>
        <p:spPr>
          <a:xfrm>
            <a:off x="2859485" y="3644767"/>
            <a:ext cx="270299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Request Sent to Azure AD</a:t>
            </a:r>
          </a:p>
        </p:txBody>
      </p:sp>
      <p:sp>
        <p:nvSpPr>
          <p:cNvPr id="59" name="TextBox 58">
            <a:extLst>
              <a:ext uri="{FF2B5EF4-FFF2-40B4-BE49-F238E27FC236}">
                <a16:creationId xmlns:a16="http://schemas.microsoft.com/office/drawing/2014/main" id="{2F28F91E-B8F7-EDEA-43AF-97B4BFB1CA4E}"/>
              </a:ext>
            </a:extLst>
          </p:cNvPr>
          <p:cNvSpPr txBox="1"/>
          <p:nvPr/>
        </p:nvSpPr>
        <p:spPr>
          <a:xfrm>
            <a:off x="3080604" y="4020476"/>
            <a:ext cx="24002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Assertion to Browser</a:t>
            </a:r>
          </a:p>
        </p:txBody>
      </p:sp>
      <p:sp>
        <p:nvSpPr>
          <p:cNvPr id="60" name="TextBox 59">
            <a:extLst>
              <a:ext uri="{FF2B5EF4-FFF2-40B4-BE49-F238E27FC236}">
                <a16:creationId xmlns:a16="http://schemas.microsoft.com/office/drawing/2014/main" id="{8D6396A2-859E-8D7A-F912-B1A1713C28AA}"/>
              </a:ext>
            </a:extLst>
          </p:cNvPr>
          <p:cNvSpPr txBox="1"/>
          <p:nvPr/>
        </p:nvSpPr>
        <p:spPr>
          <a:xfrm>
            <a:off x="2803867" y="5105153"/>
            <a:ext cx="280879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SAML Assertion to Salesforce</a:t>
            </a:r>
          </a:p>
        </p:txBody>
      </p:sp>
      <p:cxnSp>
        <p:nvCxnSpPr>
          <p:cNvPr id="63" name="Straight Connector 62">
            <a:extLst>
              <a:ext uri="{FF2B5EF4-FFF2-40B4-BE49-F238E27FC236}">
                <a16:creationId xmlns:a16="http://schemas.microsoft.com/office/drawing/2014/main" id="{A881972B-A5E3-5854-64EB-B5DEBEC62963}"/>
              </a:ext>
              <a:ext uri="{C183D7F6-B498-43B3-948B-1728B52AA6E4}">
                <adec:decorative xmlns:adec="http://schemas.microsoft.com/office/drawing/2017/decorative" val="1"/>
              </a:ext>
            </a:extLst>
          </p:cNvPr>
          <p:cNvCxnSpPr>
            <a:cxnSpLocks/>
          </p:cNvCxnSpPr>
          <p:nvPr/>
        </p:nvCxnSpPr>
        <p:spPr>
          <a:xfrm>
            <a:off x="2030351" y="3294521"/>
            <a:ext cx="1193" cy="62423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48" name="Picture 1047" descr="Image result for salesforce logo">
            <a:extLst>
              <a:ext uri="{FF2B5EF4-FFF2-40B4-BE49-F238E27FC236}">
                <a16:creationId xmlns:a16="http://schemas.microsoft.com/office/drawing/2014/main" id="{915AE530-C227-25EB-6FDD-470315F50B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80" t="14547" r="13848" b="15248"/>
          <a:stretch/>
        </p:blipFill>
        <p:spPr bwMode="auto">
          <a:xfrm>
            <a:off x="10509768" y="1118050"/>
            <a:ext cx="991505" cy="697378"/>
          </a:xfrm>
          <a:prstGeom prst="rect">
            <a:avLst/>
          </a:prstGeom>
          <a:noFill/>
          <a:extLst>
            <a:ext uri="{909E8E84-426E-40DD-AFC4-6F175D3DCCD1}">
              <a14:hiddenFill xmlns:a14="http://schemas.microsoft.com/office/drawing/2010/main">
                <a:solidFill>
                  <a:srgbClr val="FFFFFF"/>
                </a:solidFill>
              </a14:hiddenFill>
            </a:ext>
          </a:extLst>
        </p:spPr>
      </p:pic>
      <p:sp>
        <p:nvSpPr>
          <p:cNvPr id="1052" name="TextBox 1051">
            <a:extLst>
              <a:ext uri="{FF2B5EF4-FFF2-40B4-BE49-F238E27FC236}">
                <a16:creationId xmlns:a16="http://schemas.microsoft.com/office/drawing/2014/main" id="{51424752-8920-2A09-60F5-A670C601CC2D}"/>
              </a:ext>
            </a:extLst>
          </p:cNvPr>
          <p:cNvSpPr txBox="1"/>
          <p:nvPr/>
        </p:nvSpPr>
        <p:spPr>
          <a:xfrm>
            <a:off x="10227447" y="807938"/>
            <a:ext cx="208703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Identifier Uris (Entity ID): </a:t>
            </a: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https://cloudready.my.salesforce.com</a:t>
            </a:r>
            <a:endParaRPr kumimoji="0" lang="en-US" sz="1800" b="0"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53" name="TextBox 1052">
            <a:extLst>
              <a:ext uri="{FF2B5EF4-FFF2-40B4-BE49-F238E27FC236}">
                <a16:creationId xmlns:a16="http://schemas.microsoft.com/office/drawing/2014/main" id="{325D5DBA-5397-A7F2-A1C6-9AC24850DD24}"/>
              </a:ext>
            </a:extLst>
          </p:cNvPr>
          <p:cNvSpPr txBox="1"/>
          <p:nvPr/>
        </p:nvSpPr>
        <p:spPr>
          <a:xfrm>
            <a:off x="10139592" y="1822211"/>
            <a:ext cx="19624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Enterprise</a:t>
            </a:r>
            <a:r>
              <a:rPr kumimoji="0" lang="en-US" sz="1200" b="0" i="0" u="none" strike="noStrike" kern="1200" cap="none" spc="0" normalizeH="0" noProof="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App </a:t>
            </a:r>
            <a:r>
              <a:rPr lang="en-US" sz="1200">
                <a:solidFill>
                  <a:prstClr val="black"/>
                </a:solidFill>
                <a:latin typeface="Calibri" panose="020F0502020204030204"/>
              </a:rPr>
              <a:t>R</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egistrations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57" name="Picture 2" descr="See the source image">
            <a:extLst>
              <a:ext uri="{FF2B5EF4-FFF2-40B4-BE49-F238E27FC236}">
                <a16:creationId xmlns:a16="http://schemas.microsoft.com/office/drawing/2014/main" id="{FBCD0E41-7DCD-EDE1-21AD-D50A8B746A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5772" y="743689"/>
            <a:ext cx="380763" cy="341265"/>
          </a:xfrm>
          <a:prstGeom prst="rect">
            <a:avLst/>
          </a:prstGeom>
          <a:noFill/>
          <a:extLst>
            <a:ext uri="{909E8E84-426E-40DD-AFC4-6F175D3DCCD1}">
              <a14:hiddenFill xmlns:a14="http://schemas.microsoft.com/office/drawing/2010/main">
                <a:solidFill>
                  <a:srgbClr val="FFFFFF"/>
                </a:solidFill>
              </a14:hiddenFill>
            </a:ext>
          </a:extLst>
        </p:spPr>
      </p:pic>
      <p:sp>
        <p:nvSpPr>
          <p:cNvPr id="1063" name="TextBox 1062">
            <a:extLst>
              <a:ext uri="{FF2B5EF4-FFF2-40B4-BE49-F238E27FC236}">
                <a16:creationId xmlns:a16="http://schemas.microsoft.com/office/drawing/2014/main" id="{E45EB33C-E7BC-0E26-ED1A-5128AE98791B}"/>
              </a:ext>
            </a:extLst>
          </p:cNvPr>
          <p:cNvSpPr txBox="1"/>
          <p:nvPr/>
        </p:nvSpPr>
        <p:spPr>
          <a:xfrm>
            <a:off x="2092170" y="3284430"/>
            <a:ext cx="61403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Login URL: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https://login.microsoftonline.com/7ad0bad0-2594-44dc-8510-ac28fc4635a0/saml2/</a:t>
            </a:r>
            <a:endPar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Issuer: </a:t>
            </a:r>
            <a:r>
              <a:rPr lang="en-US" sz="800" b="1" kern="100">
                <a:solidFill>
                  <a:srgbClr val="00B050"/>
                </a:solidFill>
                <a:latin typeface="Segoe UI" panose="020B0502040204020203" pitchFamily="34" charset="0"/>
                <a:ea typeface="Calibri" panose="020F0502020204030204" pitchFamily="34" charset="0"/>
                <a:cs typeface="Times New Roman" panose="02020603050405020304" pitchFamily="18" charset="0"/>
              </a:rPr>
              <a:t>https://cloudready.my.salesforce.com</a:t>
            </a:r>
          </a:p>
        </p:txBody>
      </p:sp>
      <p:sp>
        <p:nvSpPr>
          <p:cNvPr id="1065" name="TextBox 1064">
            <a:extLst>
              <a:ext uri="{FF2B5EF4-FFF2-40B4-BE49-F238E27FC236}">
                <a16:creationId xmlns:a16="http://schemas.microsoft.com/office/drawing/2014/main" id="{CE2899BB-1B83-89DE-0089-CB95384AFABB}"/>
              </a:ext>
            </a:extLst>
          </p:cNvPr>
          <p:cNvSpPr txBox="1"/>
          <p:nvPr/>
        </p:nvSpPr>
        <p:spPr>
          <a:xfrm>
            <a:off x="2022495" y="4323661"/>
            <a:ext cx="61354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Redirect URI: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https://cloudready.my.salesforce.com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Issuer: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https://sts.windows.net/7ad0bad0-2594-44dc-8510-ac28fc4635a0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Name ID:</a:t>
            </a: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dgreg@cloudready.ms as </a:t>
            </a:r>
            <a:r>
              <a:rPr kumimoji="0" lang="en-US" sz="800" b="0" i="0" u="none" strike="noStrike" kern="1200" cap="none" spc="0" normalizeH="0" baseline="0" noProof="0" err="1">
                <a:ln>
                  <a:noFill/>
                </a:ln>
                <a:solidFill>
                  <a:prstClr val="black"/>
                </a:solidFill>
                <a:effectLst/>
                <a:uLnTx/>
                <a:uFillTx/>
                <a:latin typeface="Calibri" panose="020F0502020204030204"/>
                <a:ea typeface="+mn-ea"/>
                <a:cs typeface="+mn-cs"/>
              </a:rPr>
              <a:t>emailaddress</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Audience:</a:t>
            </a: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 </a:t>
            </a:r>
            <a:r>
              <a:rPr lang="en-US" sz="800" b="1" kern="100">
                <a:solidFill>
                  <a:srgbClr val="00B050"/>
                </a:solidFill>
                <a:latin typeface="Segoe UI" panose="020B0502040204020203" pitchFamily="34" charset="0"/>
                <a:ea typeface="Calibri" panose="020F0502020204030204" pitchFamily="34" charset="0"/>
                <a:cs typeface="Times New Roman" panose="02020603050405020304" pitchFamily="18" charset="0"/>
              </a:rPr>
              <a:t>https://cloudready.my.salesforce.com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Signature: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&lt;SignatureValue&gt;YCNsnC76rvsRZ7kO4MXii8bpLMY8T0&lt;/</a:t>
            </a:r>
            <a:r>
              <a:rPr kumimoji="0" lang="en-US" sz="800" b="0" i="0" u="none" strike="noStrike" kern="1200" cap="none" spc="0" normalizeH="0" baseline="0" noProof="0" err="1">
                <a:ln>
                  <a:noFill/>
                </a:ln>
                <a:solidFill>
                  <a:prstClr val="black"/>
                </a:solidFill>
                <a:effectLst/>
                <a:uLnTx/>
                <a:uFillTx/>
                <a:latin typeface="Calibri" panose="020F0502020204030204"/>
                <a:ea typeface="+mn-ea"/>
                <a:cs typeface="+mn-cs"/>
              </a:rPr>
              <a:t>SignatureValue</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&gt;</a:t>
            </a:r>
          </a:p>
          <a:p>
            <a:pPr>
              <a:defRPr/>
            </a:pPr>
            <a:r>
              <a:rPr lang="en-US" sz="800" b="1" kern="100">
                <a:solidFill>
                  <a:prstClr val="black"/>
                </a:solidFill>
                <a:latin typeface="Segoe UI" panose="020B0502040204020203" pitchFamily="34" charset="0"/>
                <a:ea typeface="Calibri" panose="020F0502020204030204" pitchFamily="34" charset="0"/>
                <a:cs typeface="Times New Roman" panose="02020603050405020304" pitchFamily="18" charset="0"/>
              </a:rPr>
              <a:t>Signature Hash Algorithm: </a:t>
            </a:r>
            <a:r>
              <a:rPr lang="en-US" sz="800">
                <a:solidFill>
                  <a:prstClr val="black"/>
                </a:solidFill>
              </a:rPr>
              <a:t>SHA-1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68" name="Straight Connector 1067">
            <a:extLst>
              <a:ext uri="{FF2B5EF4-FFF2-40B4-BE49-F238E27FC236}">
                <a16:creationId xmlns:a16="http://schemas.microsoft.com/office/drawing/2014/main" id="{2F3F4320-4E78-EBD1-F62B-AC49F606ADC6}"/>
              </a:ext>
              <a:ext uri="{C183D7F6-B498-43B3-948B-1728B52AA6E4}">
                <adec:decorative xmlns:adec="http://schemas.microsoft.com/office/drawing/2017/decorative" val="1"/>
              </a:ext>
            </a:extLst>
          </p:cNvPr>
          <p:cNvCxnSpPr>
            <a:cxnSpLocks/>
          </p:cNvCxnSpPr>
          <p:nvPr/>
        </p:nvCxnSpPr>
        <p:spPr>
          <a:xfrm>
            <a:off x="1982981" y="4295037"/>
            <a:ext cx="8162" cy="10832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76" name="TextBox 1075">
            <a:extLst>
              <a:ext uri="{FF2B5EF4-FFF2-40B4-BE49-F238E27FC236}">
                <a16:creationId xmlns:a16="http://schemas.microsoft.com/office/drawing/2014/main" id="{500FA212-F367-ECFB-D4DC-987CB62092D2}"/>
              </a:ext>
            </a:extLst>
          </p:cNvPr>
          <p:cNvSpPr txBox="1"/>
          <p:nvPr/>
        </p:nvSpPr>
        <p:spPr>
          <a:xfrm>
            <a:off x="3426256" y="1596272"/>
            <a:ext cx="51591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effectLst/>
                <a:uLnTx/>
                <a:uFillTx/>
                <a:latin typeface="Segoe UI" panose="020B0502040204020203" pitchFamily="34" charset="0"/>
                <a:ea typeface="Calibri" panose="020F0502020204030204" pitchFamily="34" charset="0"/>
                <a:cs typeface="Times New Roman" panose="02020603050405020304" pitchFamily="18" charset="0"/>
              </a:rPr>
              <a:t>Entity ID: </a:t>
            </a:r>
            <a:r>
              <a:rPr kumimoji="0" lang="en-US" sz="800" b="1" i="0" u="none" strike="noStrike" kern="100" cap="none" spc="0" normalizeH="0" baseline="0" noProof="0">
                <a:ln>
                  <a:noFill/>
                </a:ln>
                <a:solidFill>
                  <a:srgbClr val="00B050"/>
                </a:solidFill>
                <a:effectLst/>
                <a:uLnTx/>
                <a:uFillTx/>
                <a:latin typeface="Segoe UI" panose="020B0502040204020203" pitchFamily="34" charset="0"/>
                <a:ea typeface="Calibri" panose="020F0502020204030204" pitchFamily="34" charset="0"/>
                <a:cs typeface="Times New Roman" panose="02020603050405020304" pitchFamily="18" charset="0"/>
              </a:rPr>
              <a:t>http://cloudready.my.salesforce.com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err="1">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idP</a:t>
            </a: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 Login URL: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https://login.microsoftonline.com/7ad0bad0-2594-44dc-8510-ac28fc4635a0/saml2/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Times New Roman" panose="02020603050405020304" pitchFamily="18" charset="0"/>
              </a:rPr>
              <a:t>IdP Issuer: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https://sts.windows.net/7ad0bad0-2594-44dc-8510-ac28fc4635a0/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78" name="Picture 2" descr="See the source image">
            <a:extLst>
              <a:ext uri="{FF2B5EF4-FFF2-40B4-BE49-F238E27FC236}">
                <a16:creationId xmlns:a16="http://schemas.microsoft.com/office/drawing/2014/main" id="{DD3A899A-BB30-491C-8676-12ECF5483E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3973" y="5083551"/>
            <a:ext cx="380763" cy="341265"/>
          </a:xfrm>
          <a:prstGeom prst="rect">
            <a:avLst/>
          </a:prstGeom>
          <a:noFill/>
          <a:extLst>
            <a:ext uri="{909E8E84-426E-40DD-AFC4-6F175D3DCCD1}">
              <a14:hiddenFill xmlns:a14="http://schemas.microsoft.com/office/drawing/2010/main">
                <a:solidFill>
                  <a:srgbClr val="FFFFFF"/>
                </a:solidFill>
              </a14:hiddenFill>
            </a:ext>
          </a:extLst>
        </p:spPr>
      </p:pic>
      <p:cxnSp>
        <p:nvCxnSpPr>
          <p:cNvPr id="1044" name="Straight Connector 1043">
            <a:extLst>
              <a:ext uri="{FF2B5EF4-FFF2-40B4-BE49-F238E27FC236}">
                <a16:creationId xmlns:a16="http://schemas.microsoft.com/office/drawing/2014/main" id="{C60B8B80-CBB8-A530-8B77-FD896F7A80D2}"/>
              </a:ext>
              <a:ext uri="{C183D7F6-B498-43B3-948B-1728B52AA6E4}">
                <adec:decorative xmlns:adec="http://schemas.microsoft.com/office/drawing/2017/decorative" val="1"/>
              </a:ext>
            </a:extLst>
          </p:cNvPr>
          <p:cNvCxnSpPr>
            <a:cxnSpLocks/>
          </p:cNvCxnSpPr>
          <p:nvPr/>
        </p:nvCxnSpPr>
        <p:spPr>
          <a:xfrm flipV="1">
            <a:off x="9601340" y="1547741"/>
            <a:ext cx="946528" cy="5514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6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right)">
                                      <p:cBhvr>
                                        <p:cTn id="18" dur="500"/>
                                        <p:tgtEl>
                                          <p:spTgt spid="57"/>
                                        </p:tgtEl>
                                      </p:cBhvr>
                                    </p:animEffect>
                                  </p:childTnLst>
                                </p:cTn>
                              </p:par>
                              <p:par>
                                <p:cTn id="19" presetID="22" presetClass="entr" presetSubtype="2"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par>
                          <p:cTn id="26" fill="hold">
                            <p:stCondLst>
                              <p:cond delay="0"/>
                            </p:stCondLst>
                            <p:childTnLst>
                              <p:par>
                                <p:cTn id="27" presetID="22" presetClass="entr" presetSubtype="1" fill="hold" grpId="0" nodeType="afterEffect">
                                  <p:stCondLst>
                                    <p:cond delay="0"/>
                                  </p:stCondLst>
                                  <p:childTnLst>
                                    <p:set>
                                      <p:cBhvr>
                                        <p:cTn id="28" dur="1" fill="hold">
                                          <p:stCondLst>
                                            <p:cond delay="0"/>
                                          </p:stCondLst>
                                        </p:cTn>
                                        <p:tgtEl>
                                          <p:spTgt spid="1063"/>
                                        </p:tgtEl>
                                        <p:attrNameLst>
                                          <p:attrName>style.visibility</p:attrName>
                                        </p:attrNameLst>
                                      </p:cBhvr>
                                      <p:to>
                                        <p:strVal val="visible"/>
                                      </p:to>
                                    </p:set>
                                    <p:animEffect transition="in" filter="wipe(up)">
                                      <p:cBhvr>
                                        <p:cTn id="29" dur="500"/>
                                        <p:tgtEl>
                                          <p:spTgt spid="106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wipe(up)">
                                      <p:cBhvr>
                                        <p:cTn id="34" dur="500"/>
                                        <p:tgtEl>
                                          <p:spTgt spid="63"/>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left)">
                                      <p:cBhvr>
                                        <p:cTn id="38" dur="500"/>
                                        <p:tgtEl>
                                          <p:spTgt spid="5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44"/>
                                        </p:tgtEl>
                                        <p:attrNameLst>
                                          <p:attrName>style.visibility</p:attrName>
                                        </p:attrNameLst>
                                      </p:cBhvr>
                                      <p:to>
                                        <p:strVal val="visible"/>
                                      </p:to>
                                    </p:set>
                                    <p:animEffect transition="in" filter="wipe(left)">
                                      <p:cBhvr>
                                        <p:cTn id="51" dur="500"/>
                                        <p:tgtEl>
                                          <p:spTgt spid="1044"/>
                                        </p:tgtEl>
                                      </p:cBhvr>
                                    </p:animEffect>
                                  </p:childTnLst>
                                </p:cTn>
                              </p:par>
                              <p:par>
                                <p:cTn id="52" presetID="22" presetClass="entr" presetSubtype="8" fill="hold" nodeType="withEffect">
                                  <p:stCondLst>
                                    <p:cond delay="0"/>
                                  </p:stCondLst>
                                  <p:childTnLst>
                                    <p:set>
                                      <p:cBhvr>
                                        <p:cTn id="53" dur="1" fill="hold">
                                          <p:stCondLst>
                                            <p:cond delay="0"/>
                                          </p:stCondLst>
                                        </p:cTn>
                                        <p:tgtEl>
                                          <p:spTgt spid="1048"/>
                                        </p:tgtEl>
                                        <p:attrNameLst>
                                          <p:attrName>style.visibility</p:attrName>
                                        </p:attrNameLst>
                                      </p:cBhvr>
                                      <p:to>
                                        <p:strVal val="visible"/>
                                      </p:to>
                                    </p:set>
                                    <p:animEffect transition="in" filter="wipe(left)">
                                      <p:cBhvr>
                                        <p:cTn id="54" dur="500"/>
                                        <p:tgtEl>
                                          <p:spTgt spid="104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22" presetClass="entr" presetSubtype="2" fill="hold" nodeType="withEffect">
                                  <p:stCondLst>
                                    <p:cond delay="0"/>
                                  </p:stCondLst>
                                  <p:childTnLst>
                                    <p:set>
                                      <p:cBhvr>
                                        <p:cTn id="64" dur="1" fill="hold">
                                          <p:stCondLst>
                                            <p:cond delay="0"/>
                                          </p:stCondLst>
                                        </p:cTn>
                                        <p:tgtEl>
                                          <p:spTgt spid="1057"/>
                                        </p:tgtEl>
                                        <p:attrNameLst>
                                          <p:attrName>style.visibility</p:attrName>
                                        </p:attrNameLst>
                                      </p:cBhvr>
                                      <p:to>
                                        <p:strVal val="visible"/>
                                      </p:to>
                                    </p:set>
                                    <p:animEffect transition="in" filter="wipe(right)">
                                      <p:cBhvr>
                                        <p:cTn id="65" dur="500"/>
                                        <p:tgtEl>
                                          <p:spTgt spid="105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grpId="0"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right)">
                                      <p:cBhvr>
                                        <p:cTn id="70" dur="500"/>
                                        <p:tgtEl>
                                          <p:spTgt spid="59"/>
                                        </p:tgtEl>
                                      </p:cBhvr>
                                    </p:animEffect>
                                  </p:childTnLst>
                                </p:cTn>
                              </p:par>
                              <p:par>
                                <p:cTn id="71" presetID="22" presetClass="entr" presetSubtype="2"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right)">
                                      <p:cBhvr>
                                        <p:cTn id="73" dur="500"/>
                                        <p:tgtEl>
                                          <p:spTgt spid="34"/>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wipe(right)">
                                      <p:cBhvr>
                                        <p:cTn id="77" dur="500"/>
                                        <p:tgtEl>
                                          <p:spTgt spid="52"/>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065"/>
                                        </p:tgtEl>
                                        <p:attrNameLst>
                                          <p:attrName>style.visibility</p:attrName>
                                        </p:attrNameLst>
                                      </p:cBhvr>
                                      <p:to>
                                        <p:strVal val="visible"/>
                                      </p:to>
                                    </p:set>
                                    <p:animEffect transition="in" filter="wipe(up)">
                                      <p:cBhvr>
                                        <p:cTn id="80" dur="500"/>
                                        <p:tgtEl>
                                          <p:spTgt spid="106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068"/>
                                        </p:tgtEl>
                                        <p:attrNameLst>
                                          <p:attrName>style.visibility</p:attrName>
                                        </p:attrNameLst>
                                      </p:cBhvr>
                                      <p:to>
                                        <p:strVal val="visible"/>
                                      </p:to>
                                    </p:set>
                                    <p:animEffect transition="in" filter="wipe(up)">
                                      <p:cBhvr>
                                        <p:cTn id="85" dur="500"/>
                                        <p:tgtEl>
                                          <p:spTgt spid="106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wipe(left)">
                                      <p:cBhvr>
                                        <p:cTn id="90" dur="500"/>
                                        <p:tgtEl>
                                          <p:spTgt spid="55"/>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wipe(left)">
                                      <p:cBhvr>
                                        <p:cTn id="93" dur="500"/>
                                        <p:tgtEl>
                                          <p:spTgt spid="60"/>
                                        </p:tgtEl>
                                      </p:cBhvr>
                                    </p:animEffect>
                                  </p:childTnLst>
                                </p:cTn>
                              </p:par>
                              <p:par>
                                <p:cTn id="94" presetID="22" presetClass="entr" presetSubtype="8" fill="hold"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500"/>
                                        <p:tgtEl>
                                          <p:spTgt spid="37"/>
                                        </p:tgtEl>
                                      </p:cBhvr>
                                    </p:animEffect>
                                  </p:childTnLst>
                                </p:cTn>
                              </p:par>
                              <p:par>
                                <p:cTn id="97" presetID="22" presetClass="entr" presetSubtype="8" fill="hold" nodeType="withEffect">
                                  <p:stCondLst>
                                    <p:cond delay="0"/>
                                  </p:stCondLst>
                                  <p:childTnLst>
                                    <p:set>
                                      <p:cBhvr>
                                        <p:cTn id="98" dur="1" fill="hold">
                                          <p:stCondLst>
                                            <p:cond delay="0"/>
                                          </p:stCondLst>
                                        </p:cTn>
                                        <p:tgtEl>
                                          <p:spTgt spid="1078"/>
                                        </p:tgtEl>
                                        <p:attrNameLst>
                                          <p:attrName>style.visibility</p:attrName>
                                        </p:attrNameLst>
                                      </p:cBhvr>
                                      <p:to>
                                        <p:strVal val="visible"/>
                                      </p:to>
                                    </p:set>
                                    <p:animEffect transition="in" filter="wipe(left)">
                                      <p:cBhvr>
                                        <p:cTn id="99" dur="500"/>
                                        <p:tgtEl>
                                          <p:spTgt spid="1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0" grpId="0"/>
      <p:bldP spid="52" grpId="0"/>
      <p:bldP spid="55" grpId="0"/>
      <p:bldP spid="56" grpId="0"/>
      <p:bldP spid="57" grpId="0"/>
      <p:bldP spid="58" grpId="0"/>
      <p:bldP spid="59" grpId="0"/>
      <p:bldP spid="60" grpId="0"/>
      <p:bldP spid="1052" grpId="0"/>
      <p:bldP spid="1053" grpId="0"/>
      <p:bldP spid="1063" grpId="0"/>
      <p:bldP spid="10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143" y="214338"/>
            <a:ext cx="11018520" cy="553998"/>
          </a:xfrm>
        </p:spPr>
        <p:txBody>
          <a:bodyPr/>
          <a:lstStyle/>
          <a:p>
            <a:r>
              <a:rPr lang="en-US"/>
              <a:t>Basic Requirements</a:t>
            </a:r>
          </a:p>
        </p:txBody>
      </p:sp>
      <p:sp>
        <p:nvSpPr>
          <p:cNvPr id="2" name="TextBox 1">
            <a:extLst>
              <a:ext uri="{FF2B5EF4-FFF2-40B4-BE49-F238E27FC236}">
                <a16:creationId xmlns:a16="http://schemas.microsoft.com/office/drawing/2014/main" id="{457BD6E2-A07F-4DA9-9425-6E9C4B32B14A}"/>
              </a:ext>
            </a:extLst>
          </p:cNvPr>
          <p:cNvSpPr txBox="1"/>
          <p:nvPr/>
        </p:nvSpPr>
        <p:spPr>
          <a:xfrm>
            <a:off x="588263" y="1306029"/>
            <a:ext cx="4835734" cy="8436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78D4"/>
                </a:solidFill>
                <a:effectLst/>
                <a:uLnTx/>
                <a:uFillTx/>
                <a:latin typeface="Segoe UI Black" panose="020B0A02040204020203" pitchFamily="34" charset="0"/>
                <a:ea typeface="Segoe UI Black" panose="020B0A02040204020203" pitchFamily="34" charset="0"/>
                <a:cs typeface="+mn-cs"/>
              </a:rPr>
              <a:t>Azure AD</a:t>
            </a:r>
          </a:p>
        </p:txBody>
      </p:sp>
      <p:sp>
        <p:nvSpPr>
          <p:cNvPr id="7" name="TextBox 6">
            <a:extLst>
              <a:ext uri="{FF2B5EF4-FFF2-40B4-BE49-F238E27FC236}">
                <a16:creationId xmlns:a16="http://schemas.microsoft.com/office/drawing/2014/main" id="{372286BD-FA4B-4E94-B87C-F3E6620D48FD}"/>
              </a:ext>
            </a:extLst>
          </p:cNvPr>
          <p:cNvSpPr txBox="1"/>
          <p:nvPr/>
        </p:nvSpPr>
        <p:spPr>
          <a:xfrm>
            <a:off x="6531553" y="1305119"/>
            <a:ext cx="5147434" cy="8436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D0D0D">
                    <a:lumMod val="25000"/>
                  </a:srgbClr>
                </a:solidFill>
                <a:effectLst/>
                <a:uLnTx/>
                <a:uFillTx/>
                <a:latin typeface="Segoe UI Black" panose="020B0A02040204020203" pitchFamily="34" charset="0"/>
                <a:ea typeface="Segoe UI Black" panose="020B0A02040204020203" pitchFamily="34" charset="0"/>
                <a:cs typeface="+mn-cs"/>
              </a:rPr>
              <a:t>Any</a:t>
            </a:r>
            <a:r>
              <a:rPr kumimoji="0" lang="en-US" sz="3600" b="0" i="0" u="none" strike="noStrike" kern="1200" cap="none" spc="0" normalizeH="0" baseline="0" noProof="0">
                <a:ln>
                  <a:noFill/>
                </a:ln>
                <a:solidFill>
                  <a:srgbClr val="0D0D0D">
                    <a:lumMod val="25000"/>
                  </a:srgbClr>
                </a:solidFill>
                <a:effectLst/>
                <a:uLnTx/>
                <a:uFillTx/>
                <a:latin typeface="Segoe UI Semilight"/>
                <a:ea typeface="+mn-ea"/>
                <a:cs typeface="+mn-cs"/>
              </a:rPr>
              <a:t> SAML Application</a:t>
            </a:r>
          </a:p>
        </p:txBody>
      </p:sp>
      <p:sp>
        <p:nvSpPr>
          <p:cNvPr id="20" name="Rectangle 19">
            <a:extLst>
              <a:ext uri="{FF2B5EF4-FFF2-40B4-BE49-F238E27FC236}">
                <a16:creationId xmlns:a16="http://schemas.microsoft.com/office/drawing/2014/main" id="{D09DC0BB-60D0-4962-9E4B-7C61E6C934CF}"/>
              </a:ext>
              <a:ext uri="{C183D7F6-B498-43B3-948B-1728B52AA6E4}">
                <adec:decorative xmlns:adec="http://schemas.microsoft.com/office/drawing/2017/decorative" val="1"/>
              </a:ext>
            </a:extLst>
          </p:cNvPr>
          <p:cNvSpPr/>
          <p:nvPr/>
        </p:nvSpPr>
        <p:spPr bwMode="auto">
          <a:xfrm>
            <a:off x="262550" y="2148774"/>
            <a:ext cx="11488844" cy="3089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807878A5-B6D8-47E5-9CD1-E904D845FA45}"/>
              </a:ext>
            </a:extLst>
          </p:cNvPr>
          <p:cNvSpPr txBox="1"/>
          <p:nvPr/>
        </p:nvSpPr>
        <p:spPr>
          <a:xfrm>
            <a:off x="5315498" y="3809943"/>
            <a:ext cx="642796" cy="17697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FFFFFF"/>
                </a:solidFill>
                <a:effectLst/>
                <a:uLnTx/>
                <a:uFillTx/>
                <a:latin typeface="Segoe UI"/>
                <a:ea typeface="+mn-ea"/>
                <a:cs typeface="+mn-cs"/>
              </a:rPr>
              <a:t>7</a:t>
            </a:r>
          </a:p>
        </p:txBody>
      </p:sp>
      <p:cxnSp>
        <p:nvCxnSpPr>
          <p:cNvPr id="5" name="Straight Connector 4">
            <a:extLst>
              <a:ext uri="{FF2B5EF4-FFF2-40B4-BE49-F238E27FC236}">
                <a16:creationId xmlns:a16="http://schemas.microsoft.com/office/drawing/2014/main" id="{2F9443F8-2651-4F87-A0E7-7AD37CCB7146}"/>
              </a:ext>
              <a:ext uri="{C183D7F6-B498-43B3-948B-1728B52AA6E4}">
                <adec:decorative xmlns:adec="http://schemas.microsoft.com/office/drawing/2017/decorative" val="1"/>
              </a:ext>
            </a:extLst>
          </p:cNvPr>
          <p:cNvCxnSpPr>
            <a:cxnSpLocks/>
          </p:cNvCxnSpPr>
          <p:nvPr/>
        </p:nvCxnSpPr>
        <p:spPr>
          <a:xfrm>
            <a:off x="6063675" y="1390910"/>
            <a:ext cx="0" cy="5349391"/>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4705CAB-FC21-4642-BD3D-7F47E6544C72}"/>
              </a:ext>
            </a:extLst>
          </p:cNvPr>
          <p:cNvSpPr txBox="1"/>
          <p:nvPr/>
        </p:nvSpPr>
        <p:spPr>
          <a:xfrm>
            <a:off x="852954" y="5374786"/>
            <a:ext cx="4843810"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D0D0D">
                    <a:lumMod val="25000"/>
                  </a:srgbClr>
                </a:solidFill>
                <a:effectLst/>
                <a:uLnTx/>
                <a:uFillTx/>
                <a:latin typeface="Segoe UI Semilight"/>
                <a:ea typeface="+mn-ea"/>
                <a:cs typeface="+mn-cs"/>
              </a:rPr>
              <a:t>Optional: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App Roles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Public Token Encryption Cert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Public Request Signing Cert</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409C9803-B05F-4196-A948-DAFFF78ADDE9}"/>
              </a:ext>
            </a:extLst>
          </p:cNvPr>
          <p:cNvSpPr txBox="1"/>
          <p:nvPr/>
        </p:nvSpPr>
        <p:spPr>
          <a:xfrm>
            <a:off x="863344" y="2290626"/>
            <a:ext cx="484380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1.) App Identifier URI</a:t>
            </a:r>
          </a:p>
        </p:txBody>
      </p:sp>
      <p:sp>
        <p:nvSpPr>
          <p:cNvPr id="8" name="TextBox 7">
            <a:extLst>
              <a:ext uri="{FF2B5EF4-FFF2-40B4-BE49-F238E27FC236}">
                <a16:creationId xmlns:a16="http://schemas.microsoft.com/office/drawing/2014/main" id="{97FAC4D0-75EB-4EC4-812C-9A51CA87C28C}"/>
              </a:ext>
            </a:extLst>
          </p:cNvPr>
          <p:cNvSpPr txBox="1"/>
          <p:nvPr/>
        </p:nvSpPr>
        <p:spPr>
          <a:xfrm>
            <a:off x="832192" y="3465349"/>
            <a:ext cx="486457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4.) Private Portion of the Token Signing Cert</a:t>
            </a:r>
          </a:p>
        </p:txBody>
      </p:sp>
      <p:sp>
        <p:nvSpPr>
          <p:cNvPr id="9" name="TextBox 8">
            <a:extLst>
              <a:ext uri="{FF2B5EF4-FFF2-40B4-BE49-F238E27FC236}">
                <a16:creationId xmlns:a16="http://schemas.microsoft.com/office/drawing/2014/main" id="{708AF9C2-8538-4263-9801-5E28660311CF}"/>
              </a:ext>
            </a:extLst>
          </p:cNvPr>
          <p:cNvSpPr txBox="1"/>
          <p:nvPr/>
        </p:nvSpPr>
        <p:spPr>
          <a:xfrm>
            <a:off x="852954" y="2670262"/>
            <a:ext cx="486453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2.) </a:t>
            </a:r>
            <a:r>
              <a:rPr kumimoji="0" lang="en-US" sz="2000" b="0" i="0" u="none" strike="noStrike" kern="1200" cap="none" spc="0" normalizeH="0" baseline="0" noProof="0">
                <a:ln>
                  <a:noFill/>
                </a:ln>
                <a:solidFill>
                  <a:srgbClr val="FF0000"/>
                </a:solidFill>
                <a:effectLst/>
                <a:uLnTx/>
                <a:uFillTx/>
                <a:latin typeface="Segoe UI Semilight"/>
                <a:ea typeface="+mn-ea"/>
                <a:cs typeface="+mn-cs"/>
              </a:rPr>
              <a:t>What attributes to issues as claims</a:t>
            </a:r>
          </a:p>
        </p:txBody>
      </p:sp>
      <p:sp>
        <p:nvSpPr>
          <p:cNvPr id="10" name="TextBox 9">
            <a:extLst>
              <a:ext uri="{FF2B5EF4-FFF2-40B4-BE49-F238E27FC236}">
                <a16:creationId xmlns:a16="http://schemas.microsoft.com/office/drawing/2014/main" id="{33DCEFB6-B13B-4A71-B1D2-D99CE4BE2008}"/>
              </a:ext>
            </a:extLst>
          </p:cNvPr>
          <p:cNvSpPr txBox="1"/>
          <p:nvPr/>
        </p:nvSpPr>
        <p:spPr>
          <a:xfrm>
            <a:off x="844215" y="3063971"/>
            <a:ext cx="4885294"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3.) What </a:t>
            </a:r>
            <a:r>
              <a:rPr kumimoji="0" lang="en-US" sz="2000" b="0" i="0" u="none" strike="noStrike" kern="1200" cap="none" spc="0" normalizeH="0" baseline="0" noProof="0" err="1">
                <a:ln>
                  <a:noFill/>
                </a:ln>
                <a:solidFill>
                  <a:srgbClr val="0D0D0D">
                    <a:lumMod val="25000"/>
                  </a:srgbClr>
                </a:solidFill>
                <a:effectLst/>
                <a:uLnTx/>
                <a:uFillTx/>
                <a:latin typeface="Segoe UI Semilight"/>
                <a:ea typeface="+mn-ea"/>
                <a:cs typeface="+mn-cs"/>
              </a:rPr>
              <a:t>NameID</a:t>
            </a: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 format to Use</a:t>
            </a:r>
          </a:p>
        </p:txBody>
      </p:sp>
      <p:sp>
        <p:nvSpPr>
          <p:cNvPr id="11" name="TextBox 10">
            <a:extLst>
              <a:ext uri="{FF2B5EF4-FFF2-40B4-BE49-F238E27FC236}">
                <a16:creationId xmlns:a16="http://schemas.microsoft.com/office/drawing/2014/main" id="{C2BB4916-0C0F-4653-8D04-77AFC6D04D58}"/>
              </a:ext>
            </a:extLst>
          </p:cNvPr>
          <p:cNvSpPr txBox="1"/>
          <p:nvPr/>
        </p:nvSpPr>
        <p:spPr>
          <a:xfrm>
            <a:off x="844215" y="3832563"/>
            <a:ext cx="4952458"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5.) What SHA to use (SHA-1 or SHA-256</a:t>
            </a:r>
            <a:r>
              <a:rPr kumimoji="0" lang="en-US" sz="2400" b="0" i="0" u="none" strike="noStrike" kern="1200" cap="none" spc="0" normalizeH="0" baseline="0" noProof="0">
                <a:ln>
                  <a:noFill/>
                </a:ln>
                <a:solidFill>
                  <a:srgbClr val="0D0D0D">
                    <a:lumMod val="25000"/>
                  </a:srgbClr>
                </a:solidFill>
                <a:effectLst/>
                <a:uLnTx/>
                <a:uFillTx/>
                <a:latin typeface="Segoe UI Semilight"/>
                <a:ea typeface="+mn-ea"/>
                <a:cs typeface="+mn-cs"/>
              </a:rPr>
              <a:t>)</a:t>
            </a:r>
          </a:p>
        </p:txBody>
      </p:sp>
      <p:sp>
        <p:nvSpPr>
          <p:cNvPr id="12" name="TextBox 11">
            <a:extLst>
              <a:ext uri="{FF2B5EF4-FFF2-40B4-BE49-F238E27FC236}">
                <a16:creationId xmlns:a16="http://schemas.microsoft.com/office/drawing/2014/main" id="{F4806390-031D-4269-A300-BFF4A03D0A8A}"/>
              </a:ext>
            </a:extLst>
          </p:cNvPr>
          <p:cNvSpPr txBox="1"/>
          <p:nvPr/>
        </p:nvSpPr>
        <p:spPr>
          <a:xfrm>
            <a:off x="863344" y="4311668"/>
            <a:ext cx="466106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6.) Assertion Consumer URL</a:t>
            </a:r>
          </a:p>
        </p:txBody>
      </p:sp>
      <p:sp>
        <p:nvSpPr>
          <p:cNvPr id="13" name="TextBox 12">
            <a:extLst>
              <a:ext uri="{FF2B5EF4-FFF2-40B4-BE49-F238E27FC236}">
                <a16:creationId xmlns:a16="http://schemas.microsoft.com/office/drawing/2014/main" id="{1F9ACF70-55DA-4DEB-BD5B-97B49BC0FB45}"/>
              </a:ext>
            </a:extLst>
          </p:cNvPr>
          <p:cNvSpPr txBox="1"/>
          <p:nvPr/>
        </p:nvSpPr>
        <p:spPr>
          <a:xfrm>
            <a:off x="6912124" y="5949937"/>
            <a:ext cx="484380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D0D0D">
                    <a:lumMod val="25000"/>
                  </a:srgbClr>
                </a:solidFill>
                <a:effectLst/>
                <a:uLnTx/>
                <a:uFillTx/>
                <a:latin typeface="Segoe UI Semilight"/>
                <a:ea typeface="+mn-ea"/>
                <a:cs typeface="+mn-cs"/>
              </a:rPr>
              <a:t>Optional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The Azure AD federation metadata</a:t>
            </a:r>
          </a:p>
        </p:txBody>
      </p:sp>
      <p:sp>
        <p:nvSpPr>
          <p:cNvPr id="14" name="TextBox 13">
            <a:extLst>
              <a:ext uri="{FF2B5EF4-FFF2-40B4-BE49-F238E27FC236}">
                <a16:creationId xmlns:a16="http://schemas.microsoft.com/office/drawing/2014/main" id="{BA53D57B-8AAA-43C0-9E31-4978C90C2DFF}"/>
              </a:ext>
            </a:extLst>
          </p:cNvPr>
          <p:cNvSpPr txBox="1"/>
          <p:nvPr/>
        </p:nvSpPr>
        <p:spPr>
          <a:xfrm>
            <a:off x="6751874" y="2290626"/>
            <a:ext cx="485490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1.) The Azure AD Sign-on URL</a:t>
            </a:r>
          </a:p>
        </p:txBody>
      </p:sp>
      <p:sp>
        <p:nvSpPr>
          <p:cNvPr id="15" name="TextBox 14">
            <a:extLst>
              <a:ext uri="{FF2B5EF4-FFF2-40B4-BE49-F238E27FC236}">
                <a16:creationId xmlns:a16="http://schemas.microsoft.com/office/drawing/2014/main" id="{0B6D4B64-ABE5-44CF-8818-3CAAFD609F29}"/>
              </a:ext>
            </a:extLst>
          </p:cNvPr>
          <p:cNvSpPr txBox="1"/>
          <p:nvPr/>
        </p:nvSpPr>
        <p:spPr>
          <a:xfrm>
            <a:off x="6751874" y="2761052"/>
            <a:ext cx="492711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2.) Public Portion of the Token Signing Cert</a:t>
            </a:r>
          </a:p>
        </p:txBody>
      </p:sp>
      <p:sp>
        <p:nvSpPr>
          <p:cNvPr id="17" name="TextBox 16">
            <a:extLst>
              <a:ext uri="{FF2B5EF4-FFF2-40B4-BE49-F238E27FC236}">
                <a16:creationId xmlns:a16="http://schemas.microsoft.com/office/drawing/2014/main" id="{17988668-3294-4C02-A58C-CE767705AAF0}"/>
              </a:ext>
            </a:extLst>
          </p:cNvPr>
          <p:cNvSpPr txBox="1"/>
          <p:nvPr/>
        </p:nvSpPr>
        <p:spPr>
          <a:xfrm>
            <a:off x="6779936" y="3206305"/>
            <a:ext cx="510818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3.) The IDP Issuer URI</a:t>
            </a:r>
          </a:p>
        </p:txBody>
      </p:sp>
      <p:sp>
        <p:nvSpPr>
          <p:cNvPr id="18" name="TextBox 17">
            <a:extLst>
              <a:ext uri="{FF2B5EF4-FFF2-40B4-BE49-F238E27FC236}">
                <a16:creationId xmlns:a16="http://schemas.microsoft.com/office/drawing/2014/main" id="{C39AE948-8C45-4A78-81B9-7C665B835F26}"/>
              </a:ext>
            </a:extLst>
          </p:cNvPr>
          <p:cNvSpPr txBox="1"/>
          <p:nvPr/>
        </p:nvSpPr>
        <p:spPr>
          <a:xfrm>
            <a:off x="6779936" y="3651558"/>
            <a:ext cx="521682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4.) IdP SAML Logout URL</a:t>
            </a:r>
          </a:p>
        </p:txBody>
      </p:sp>
      <p:sp>
        <p:nvSpPr>
          <p:cNvPr id="22" name="TextBox 21">
            <a:extLst>
              <a:ext uri="{FF2B5EF4-FFF2-40B4-BE49-F238E27FC236}">
                <a16:creationId xmlns:a16="http://schemas.microsoft.com/office/drawing/2014/main" id="{378A5EA1-214D-4DB8-B91D-B26464277D11}"/>
              </a:ext>
            </a:extLst>
          </p:cNvPr>
          <p:cNvSpPr txBox="1"/>
          <p:nvPr/>
        </p:nvSpPr>
        <p:spPr>
          <a:xfrm>
            <a:off x="11060961" y="3805446"/>
            <a:ext cx="924371" cy="17697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FFFFFF"/>
                </a:solidFill>
                <a:effectLst/>
                <a:uLnTx/>
                <a:uFillTx/>
                <a:latin typeface="Segoe UI"/>
                <a:ea typeface="+mn-ea"/>
                <a:cs typeface="+mn-cs"/>
              </a:rPr>
              <a:t>4</a:t>
            </a:r>
          </a:p>
        </p:txBody>
      </p:sp>
      <p:sp>
        <p:nvSpPr>
          <p:cNvPr id="16" name="TextBox 15">
            <a:extLst>
              <a:ext uri="{FF2B5EF4-FFF2-40B4-BE49-F238E27FC236}">
                <a16:creationId xmlns:a16="http://schemas.microsoft.com/office/drawing/2014/main" id="{7220BF87-DFCB-A7A5-30AB-30E6D5B5D9CE}"/>
              </a:ext>
            </a:extLst>
          </p:cNvPr>
          <p:cNvSpPr txBox="1"/>
          <p:nvPr/>
        </p:nvSpPr>
        <p:spPr>
          <a:xfrm>
            <a:off x="863344" y="4695689"/>
            <a:ext cx="466106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D0D0D">
                    <a:lumMod val="25000"/>
                  </a:srgbClr>
                </a:solidFill>
                <a:effectLst/>
                <a:uLnTx/>
                <a:uFillTx/>
                <a:latin typeface="Segoe UI Semilight"/>
                <a:ea typeface="+mn-ea"/>
                <a:cs typeface="+mn-cs"/>
              </a:rPr>
              <a:t>7.) App SAML Logout URL</a:t>
            </a:r>
          </a:p>
        </p:txBody>
      </p:sp>
    </p:spTree>
    <p:extLst>
      <p:ext uri="{BB962C8B-B14F-4D97-AF65-F5344CB8AC3E}">
        <p14:creationId xmlns:p14="http://schemas.microsoft.com/office/powerpoint/2010/main" val="3998596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p:bldP spid="10" grpId="0"/>
      <p:bldP spid="11" grpId="0"/>
      <p:bldP spid="12" grpId="0"/>
      <p:bldP spid="13" grpId="0"/>
      <p:bldP spid="14" grpId="0"/>
      <p:bldP spid="15" grpId="0"/>
      <p:bldP spid="17" grpId="0"/>
      <p:bldP spid="18"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120968" y="133455"/>
            <a:ext cx="11018520" cy="553998"/>
          </a:xfrm>
        </p:spPr>
        <p:txBody>
          <a:bodyPr>
            <a:normAutofit/>
          </a:bodyPr>
          <a:lstStyle/>
          <a:p>
            <a:r>
              <a:rPr lang="en-US" sz="3200" b="1" spc="-50">
                <a:ln w="3175">
                  <a:noFill/>
                </a:ln>
                <a:latin typeface="Segoe UI Semibold" panose="020B0702040204020203" pitchFamily="34" charset="0"/>
                <a:ea typeface="+mn-ea"/>
                <a:cs typeface="Segoe UI Semibold" panose="020B0702040204020203" pitchFamily="34" charset="0"/>
              </a:rPr>
              <a:t>Sample SAML Migration</a:t>
            </a:r>
          </a:p>
        </p:txBody>
      </p:sp>
      <p:sp>
        <p:nvSpPr>
          <p:cNvPr id="2" name="TextBox 1">
            <a:extLst>
              <a:ext uri="{FF2B5EF4-FFF2-40B4-BE49-F238E27FC236}">
                <a16:creationId xmlns:a16="http://schemas.microsoft.com/office/drawing/2014/main" id="{023774E7-EEFB-F05E-1026-E3E3C240F950}"/>
              </a:ext>
            </a:extLst>
          </p:cNvPr>
          <p:cNvSpPr txBox="1"/>
          <p:nvPr/>
        </p:nvSpPr>
        <p:spPr>
          <a:xfrm>
            <a:off x="1300480" y="1240135"/>
            <a:ext cx="1529080"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ADFS</a:t>
            </a:r>
          </a:p>
        </p:txBody>
      </p:sp>
      <p:sp>
        <p:nvSpPr>
          <p:cNvPr id="3" name="Rectangle 2">
            <a:extLst>
              <a:ext uri="{FF2B5EF4-FFF2-40B4-BE49-F238E27FC236}">
                <a16:creationId xmlns:a16="http://schemas.microsoft.com/office/drawing/2014/main" id="{507334FA-5EC9-2DBE-1CC2-DE550A52754C}"/>
              </a:ext>
              <a:ext uri="{C183D7F6-B498-43B3-948B-1728B52AA6E4}">
                <adec:decorative xmlns:adec="http://schemas.microsoft.com/office/drawing/2017/decorative" val="1"/>
              </a:ext>
            </a:extLst>
          </p:cNvPr>
          <p:cNvSpPr/>
          <p:nvPr/>
        </p:nvSpPr>
        <p:spPr>
          <a:xfrm>
            <a:off x="909320" y="1701800"/>
            <a:ext cx="1656080" cy="27976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FD3752-6857-57CA-3C95-23E56A8D0665}"/>
              </a:ext>
            </a:extLst>
          </p:cNvPr>
          <p:cNvSpPr txBox="1"/>
          <p:nvPr/>
        </p:nvSpPr>
        <p:spPr>
          <a:xfrm>
            <a:off x="970280" y="1755866"/>
            <a:ext cx="1534160" cy="3639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chemeClr val="tx1"/>
                </a:solidFill>
                <a:effectLst/>
                <a:uLnTx/>
                <a:uFillTx/>
                <a:latin typeface="Calibri" panose="020F0502020204030204"/>
                <a:ea typeface="+mn-ea"/>
                <a:cs typeface="+mn-cs"/>
              </a:rPr>
              <a:t>Identifier URI</a:t>
            </a:r>
          </a:p>
        </p:txBody>
      </p:sp>
      <p:sp>
        <p:nvSpPr>
          <p:cNvPr id="6" name="TextBox 5">
            <a:extLst>
              <a:ext uri="{FF2B5EF4-FFF2-40B4-BE49-F238E27FC236}">
                <a16:creationId xmlns:a16="http://schemas.microsoft.com/office/drawing/2014/main" id="{3F36E974-B84A-359D-84D0-5C171A2E04CF}"/>
              </a:ext>
            </a:extLst>
          </p:cNvPr>
          <p:cNvSpPr txBox="1"/>
          <p:nvPr/>
        </p:nvSpPr>
        <p:spPr>
          <a:xfrm>
            <a:off x="970280" y="2217531"/>
            <a:ext cx="1534160" cy="3639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chemeClr val="tx1"/>
                </a:solidFill>
                <a:effectLst/>
                <a:uLnTx/>
                <a:uFillTx/>
                <a:latin typeface="Calibri" panose="020F0502020204030204"/>
                <a:ea typeface="+mn-ea"/>
                <a:cs typeface="+mn-cs"/>
              </a:rPr>
              <a:t>Redirect URI</a:t>
            </a:r>
          </a:p>
        </p:txBody>
      </p:sp>
      <p:sp>
        <p:nvSpPr>
          <p:cNvPr id="9" name="TextBox 8">
            <a:extLst>
              <a:ext uri="{FF2B5EF4-FFF2-40B4-BE49-F238E27FC236}">
                <a16:creationId xmlns:a16="http://schemas.microsoft.com/office/drawing/2014/main" id="{2A8CB0F2-598D-586D-8BA4-58540399FD2B}"/>
              </a:ext>
            </a:extLst>
          </p:cNvPr>
          <p:cNvSpPr txBox="1"/>
          <p:nvPr/>
        </p:nvSpPr>
        <p:spPr>
          <a:xfrm>
            <a:off x="970280" y="2692269"/>
            <a:ext cx="1534160" cy="3639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chemeClr val="tx1"/>
                </a:solidFill>
                <a:effectLst/>
                <a:uLnTx/>
                <a:uFillTx/>
                <a:latin typeface="Calibri" panose="020F0502020204030204"/>
                <a:ea typeface="+mn-ea"/>
                <a:cs typeface="+mn-cs"/>
              </a:rPr>
              <a:t>Claim Rules</a:t>
            </a:r>
          </a:p>
        </p:txBody>
      </p:sp>
      <p:sp>
        <p:nvSpPr>
          <p:cNvPr id="12" name="TextBox 11">
            <a:extLst>
              <a:ext uri="{FF2B5EF4-FFF2-40B4-BE49-F238E27FC236}">
                <a16:creationId xmlns:a16="http://schemas.microsoft.com/office/drawing/2014/main" id="{59A407F9-CB2C-61AA-9B32-E54295B29EBA}"/>
              </a:ext>
            </a:extLst>
          </p:cNvPr>
          <p:cNvSpPr txBox="1"/>
          <p:nvPr/>
        </p:nvSpPr>
        <p:spPr>
          <a:xfrm>
            <a:off x="970280" y="3153934"/>
            <a:ext cx="1534160" cy="3639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err="1">
                <a:ln>
                  <a:noFill/>
                </a:ln>
                <a:solidFill>
                  <a:schemeClr val="tx1"/>
                </a:solidFill>
                <a:effectLst/>
                <a:uLnTx/>
                <a:uFillTx/>
                <a:latin typeface="Calibri" panose="020F0502020204030204"/>
                <a:ea typeface="+mn-ea"/>
                <a:cs typeface="+mn-cs"/>
              </a:rPr>
              <a:t>AuthZ</a:t>
            </a:r>
            <a:r>
              <a:rPr kumimoji="0" lang="en-US" sz="1765" b="1" i="0" u="none" strike="noStrike" kern="1200" cap="none" spc="0" normalizeH="0" baseline="0" noProof="0">
                <a:ln>
                  <a:noFill/>
                </a:ln>
                <a:solidFill>
                  <a:schemeClr val="tx1"/>
                </a:solidFill>
                <a:effectLst/>
                <a:uLnTx/>
                <a:uFillTx/>
                <a:latin typeface="Calibri" panose="020F0502020204030204"/>
                <a:ea typeface="+mn-ea"/>
                <a:cs typeface="+mn-cs"/>
              </a:rPr>
              <a:t> Rules</a:t>
            </a:r>
          </a:p>
        </p:txBody>
      </p:sp>
      <p:sp>
        <p:nvSpPr>
          <p:cNvPr id="17" name="TextBox 16">
            <a:extLst>
              <a:ext uri="{FF2B5EF4-FFF2-40B4-BE49-F238E27FC236}">
                <a16:creationId xmlns:a16="http://schemas.microsoft.com/office/drawing/2014/main" id="{E64B923D-8087-A9F3-A299-2923EA957FAA}"/>
              </a:ext>
            </a:extLst>
          </p:cNvPr>
          <p:cNvSpPr txBox="1"/>
          <p:nvPr/>
        </p:nvSpPr>
        <p:spPr>
          <a:xfrm>
            <a:off x="970280" y="3640991"/>
            <a:ext cx="1534160"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chemeClr val="tx1"/>
                </a:solidFill>
                <a:effectLst/>
                <a:uLnTx/>
                <a:uFillTx/>
                <a:latin typeface="Calibri" panose="020F0502020204030204"/>
                <a:ea typeface="+mn-ea"/>
                <a:cs typeface="+mn-cs"/>
              </a:rPr>
              <a:t>NameID</a:t>
            </a: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 Format</a:t>
            </a:r>
          </a:p>
        </p:txBody>
      </p:sp>
      <p:sp>
        <p:nvSpPr>
          <p:cNvPr id="21" name="TextBox 20">
            <a:extLst>
              <a:ext uri="{FF2B5EF4-FFF2-40B4-BE49-F238E27FC236}">
                <a16:creationId xmlns:a16="http://schemas.microsoft.com/office/drawing/2014/main" id="{CF13F9D3-29A9-CB55-BA56-672FAD81A9FB}"/>
              </a:ext>
            </a:extLst>
          </p:cNvPr>
          <p:cNvSpPr txBox="1"/>
          <p:nvPr/>
        </p:nvSpPr>
        <p:spPr>
          <a:xfrm>
            <a:off x="970280" y="4091234"/>
            <a:ext cx="1534160"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Hash Algorithm</a:t>
            </a:r>
          </a:p>
        </p:txBody>
      </p:sp>
      <p:sp>
        <p:nvSpPr>
          <p:cNvPr id="25" name="TextBox 24">
            <a:extLst>
              <a:ext uri="{FF2B5EF4-FFF2-40B4-BE49-F238E27FC236}">
                <a16:creationId xmlns:a16="http://schemas.microsoft.com/office/drawing/2014/main" id="{80240D58-DA5D-5BA9-8B84-B4BCA3CCE5B6}"/>
              </a:ext>
            </a:extLst>
          </p:cNvPr>
          <p:cNvSpPr txBox="1"/>
          <p:nvPr/>
        </p:nvSpPr>
        <p:spPr>
          <a:xfrm>
            <a:off x="9392920" y="4499404"/>
            <a:ext cx="153416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Public Request Signing Cert</a:t>
            </a:r>
          </a:p>
        </p:txBody>
      </p:sp>
      <p:sp>
        <p:nvSpPr>
          <p:cNvPr id="33" name="TextBox 32">
            <a:extLst>
              <a:ext uri="{FF2B5EF4-FFF2-40B4-BE49-F238E27FC236}">
                <a16:creationId xmlns:a16="http://schemas.microsoft.com/office/drawing/2014/main" id="{4B559C39-FFFF-C524-A3C0-F57ACE96F59C}"/>
              </a:ext>
            </a:extLst>
          </p:cNvPr>
          <p:cNvSpPr txBox="1"/>
          <p:nvPr/>
        </p:nvSpPr>
        <p:spPr>
          <a:xfrm>
            <a:off x="5222240" y="1257345"/>
            <a:ext cx="1529080"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Azure AD</a:t>
            </a:r>
          </a:p>
        </p:txBody>
      </p:sp>
      <p:sp>
        <p:nvSpPr>
          <p:cNvPr id="37" name="Rectangle 36">
            <a:extLst>
              <a:ext uri="{FF2B5EF4-FFF2-40B4-BE49-F238E27FC236}">
                <a16:creationId xmlns:a16="http://schemas.microsoft.com/office/drawing/2014/main" id="{3D4CBC95-8F56-BE10-DEED-3E70DD47C924}"/>
              </a:ext>
              <a:ext uri="{C183D7F6-B498-43B3-948B-1728B52AA6E4}">
                <adec:decorative xmlns:adec="http://schemas.microsoft.com/office/drawing/2017/decorative" val="1"/>
              </a:ext>
            </a:extLst>
          </p:cNvPr>
          <p:cNvSpPr/>
          <p:nvPr/>
        </p:nvSpPr>
        <p:spPr>
          <a:xfrm>
            <a:off x="5019040" y="1701800"/>
            <a:ext cx="1656080" cy="48146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C274C182-B5CF-A435-B5C5-54C65D361031}"/>
              </a:ext>
            </a:extLst>
          </p:cNvPr>
          <p:cNvSpPr txBox="1"/>
          <p:nvPr/>
        </p:nvSpPr>
        <p:spPr>
          <a:xfrm>
            <a:off x="5085080" y="3125103"/>
            <a:ext cx="1534160" cy="3639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chemeClr val="tx1"/>
                </a:solidFill>
                <a:effectLst/>
                <a:uLnTx/>
                <a:uFillTx/>
                <a:latin typeface="Calibri" panose="020F0502020204030204"/>
                <a:ea typeface="+mn-ea"/>
                <a:cs typeface="+mn-cs"/>
              </a:rPr>
              <a:t>CA Rules</a:t>
            </a:r>
          </a:p>
        </p:txBody>
      </p:sp>
      <p:cxnSp>
        <p:nvCxnSpPr>
          <p:cNvPr id="62" name="Straight Connector 61">
            <a:extLst>
              <a:ext uri="{FF2B5EF4-FFF2-40B4-BE49-F238E27FC236}">
                <a16:creationId xmlns:a16="http://schemas.microsoft.com/office/drawing/2014/main" id="{61A0E8D0-1556-9017-BB7B-FFE3922E301C}"/>
              </a:ext>
              <a:ext uri="{C183D7F6-B498-43B3-948B-1728B52AA6E4}">
                <adec:decorative xmlns:adec="http://schemas.microsoft.com/office/drawing/2017/decorative" val="1"/>
              </a:ext>
            </a:extLst>
          </p:cNvPr>
          <p:cNvCxnSpPr>
            <a:cxnSpLocks/>
          </p:cNvCxnSpPr>
          <p:nvPr/>
        </p:nvCxnSpPr>
        <p:spPr>
          <a:xfrm>
            <a:off x="5080000" y="4429788"/>
            <a:ext cx="1534160" cy="0"/>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7667C6B-EA9A-7C56-D708-0FA2E4F450FB}"/>
              </a:ext>
            </a:extLst>
          </p:cNvPr>
          <p:cNvSpPr txBox="1"/>
          <p:nvPr/>
        </p:nvSpPr>
        <p:spPr>
          <a:xfrm>
            <a:off x="5080000" y="4499404"/>
            <a:ext cx="1534160" cy="3639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chemeClr val="tx1"/>
                </a:solidFill>
                <a:effectLst/>
                <a:uLnTx/>
                <a:uFillTx/>
                <a:latin typeface="Calibri" panose="020F0502020204030204"/>
                <a:ea typeface="+mn-ea"/>
                <a:cs typeface="+mn-cs"/>
              </a:rPr>
              <a:t>Sign-on URL</a:t>
            </a:r>
          </a:p>
        </p:txBody>
      </p:sp>
      <p:sp>
        <p:nvSpPr>
          <p:cNvPr id="66" name="TextBox 65">
            <a:extLst>
              <a:ext uri="{FF2B5EF4-FFF2-40B4-BE49-F238E27FC236}">
                <a16:creationId xmlns:a16="http://schemas.microsoft.com/office/drawing/2014/main" id="{F81710A1-6ABE-FDF8-A7F6-8FCAEB255EF3}"/>
              </a:ext>
            </a:extLst>
          </p:cNvPr>
          <p:cNvSpPr txBox="1"/>
          <p:nvPr/>
        </p:nvSpPr>
        <p:spPr>
          <a:xfrm>
            <a:off x="5080000" y="4962536"/>
            <a:ext cx="1534160" cy="3639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chemeClr val="tx1"/>
                </a:solidFill>
                <a:effectLst/>
                <a:uLnTx/>
                <a:uFillTx/>
                <a:latin typeface="Calibri" panose="020F0502020204030204"/>
                <a:ea typeface="+mn-ea"/>
                <a:cs typeface="+mn-cs"/>
              </a:rPr>
              <a:t>Issuer URI</a:t>
            </a:r>
          </a:p>
        </p:txBody>
      </p:sp>
      <p:sp>
        <p:nvSpPr>
          <p:cNvPr id="68" name="TextBox 67">
            <a:extLst>
              <a:ext uri="{FF2B5EF4-FFF2-40B4-BE49-F238E27FC236}">
                <a16:creationId xmlns:a16="http://schemas.microsoft.com/office/drawing/2014/main" id="{46D1D40E-8B35-4717-B0D2-6098D12FB85C}"/>
              </a:ext>
            </a:extLst>
          </p:cNvPr>
          <p:cNvSpPr txBox="1"/>
          <p:nvPr/>
        </p:nvSpPr>
        <p:spPr>
          <a:xfrm>
            <a:off x="5080000" y="5400193"/>
            <a:ext cx="1534160" cy="63555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chemeClr val="tx1"/>
                </a:solidFill>
                <a:effectLst/>
                <a:uLnTx/>
                <a:uFillTx/>
                <a:latin typeface="Calibri" panose="020F0502020204030204"/>
                <a:ea typeface="+mn-ea"/>
                <a:cs typeface="+mn-cs"/>
              </a:rPr>
              <a:t>Token Signing Cert</a:t>
            </a:r>
          </a:p>
        </p:txBody>
      </p:sp>
      <p:sp>
        <p:nvSpPr>
          <p:cNvPr id="70" name="TextBox 69">
            <a:extLst>
              <a:ext uri="{FF2B5EF4-FFF2-40B4-BE49-F238E27FC236}">
                <a16:creationId xmlns:a16="http://schemas.microsoft.com/office/drawing/2014/main" id="{8965508C-7839-9AF7-B7B2-C0C481E3FE27}"/>
              </a:ext>
            </a:extLst>
          </p:cNvPr>
          <p:cNvSpPr txBox="1"/>
          <p:nvPr/>
        </p:nvSpPr>
        <p:spPr>
          <a:xfrm>
            <a:off x="9408160" y="1202352"/>
            <a:ext cx="1656080"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Application</a:t>
            </a:r>
          </a:p>
        </p:txBody>
      </p:sp>
      <p:sp>
        <p:nvSpPr>
          <p:cNvPr id="72" name="Rectangle 71">
            <a:extLst>
              <a:ext uri="{FF2B5EF4-FFF2-40B4-BE49-F238E27FC236}">
                <a16:creationId xmlns:a16="http://schemas.microsoft.com/office/drawing/2014/main" id="{2060EAE3-34B4-17E3-1DEA-1CF24FEE36EB}"/>
              </a:ext>
              <a:ext uri="{C183D7F6-B498-43B3-948B-1728B52AA6E4}">
                <adec:decorative xmlns:adec="http://schemas.microsoft.com/office/drawing/2017/decorative" val="1"/>
              </a:ext>
            </a:extLst>
          </p:cNvPr>
          <p:cNvSpPr/>
          <p:nvPr/>
        </p:nvSpPr>
        <p:spPr>
          <a:xfrm>
            <a:off x="9331960" y="1646807"/>
            <a:ext cx="1656080" cy="4150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5B9103B-20B8-BAD8-A5CB-3955D1DF6BB5}"/>
              </a:ext>
            </a:extLst>
          </p:cNvPr>
          <p:cNvSpPr txBox="1"/>
          <p:nvPr/>
        </p:nvSpPr>
        <p:spPr>
          <a:xfrm>
            <a:off x="9392920" y="5147228"/>
            <a:ext cx="153416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Public Token Encryption Cert</a:t>
            </a:r>
          </a:p>
        </p:txBody>
      </p:sp>
      <p:sp>
        <p:nvSpPr>
          <p:cNvPr id="8" name="TextBox 7">
            <a:extLst>
              <a:ext uri="{FF2B5EF4-FFF2-40B4-BE49-F238E27FC236}">
                <a16:creationId xmlns:a16="http://schemas.microsoft.com/office/drawing/2014/main" id="{B62A5EAA-B0A1-4273-9F14-183F18CEF2DA}"/>
              </a:ext>
            </a:extLst>
          </p:cNvPr>
          <p:cNvSpPr txBox="1"/>
          <p:nvPr/>
        </p:nvSpPr>
        <p:spPr>
          <a:xfrm>
            <a:off x="5080000" y="6106806"/>
            <a:ext cx="1534160"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SAML Logout</a:t>
            </a:r>
          </a:p>
        </p:txBody>
      </p:sp>
      <p:grpSp>
        <p:nvGrpSpPr>
          <p:cNvPr id="15" name="Group 14">
            <a:extLst>
              <a:ext uri="{FF2B5EF4-FFF2-40B4-BE49-F238E27FC236}">
                <a16:creationId xmlns:a16="http://schemas.microsoft.com/office/drawing/2014/main" id="{CAC9C55F-9FE5-B4D3-B227-A459826EE642}"/>
              </a:ext>
              <a:ext uri="{C183D7F6-B498-43B3-948B-1728B52AA6E4}">
                <adec:decorative xmlns:adec="http://schemas.microsoft.com/office/drawing/2017/decorative" val="1"/>
              </a:ext>
            </a:extLst>
          </p:cNvPr>
          <p:cNvGrpSpPr/>
          <p:nvPr/>
        </p:nvGrpSpPr>
        <p:grpSpPr>
          <a:xfrm>
            <a:off x="6232634" y="4425744"/>
            <a:ext cx="3160286" cy="372183"/>
            <a:chOff x="6232634" y="4775045"/>
            <a:chExt cx="3160286" cy="372183"/>
          </a:xfrm>
        </p:grpSpPr>
        <p:cxnSp>
          <p:nvCxnSpPr>
            <p:cNvPr id="11" name="Straight Arrow Connector 10">
              <a:extLst>
                <a:ext uri="{FF2B5EF4-FFF2-40B4-BE49-F238E27FC236}">
                  <a16:creationId xmlns:a16="http://schemas.microsoft.com/office/drawing/2014/main" id="{7E418DB4-240C-6FE1-283C-50D164B2523F}"/>
                </a:ext>
              </a:extLst>
            </p:cNvPr>
            <p:cNvCxnSpPr>
              <a:cxnSpLocks/>
            </p:cNvCxnSpPr>
            <p:nvPr/>
          </p:nvCxnSpPr>
          <p:spPr>
            <a:xfrm flipH="1">
              <a:off x="6232634" y="5138991"/>
              <a:ext cx="3160286" cy="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6EA2064-B1B1-80D2-17D0-ED6F80835801}"/>
                </a:ext>
              </a:extLst>
            </p:cNvPr>
            <p:cNvSpPr txBox="1"/>
            <p:nvPr/>
          </p:nvSpPr>
          <p:spPr>
            <a:xfrm>
              <a:off x="7487920" y="4775045"/>
              <a:ext cx="1813560"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Optional</a:t>
              </a:r>
            </a:p>
          </p:txBody>
        </p:sp>
      </p:grpSp>
      <p:grpSp>
        <p:nvGrpSpPr>
          <p:cNvPr id="19" name="Group 18">
            <a:extLst>
              <a:ext uri="{FF2B5EF4-FFF2-40B4-BE49-F238E27FC236}">
                <a16:creationId xmlns:a16="http://schemas.microsoft.com/office/drawing/2014/main" id="{5808CC16-CF74-4063-7BEA-7AD6388CF5F5}"/>
              </a:ext>
              <a:ext uri="{C183D7F6-B498-43B3-948B-1728B52AA6E4}">
                <adec:decorative xmlns:adec="http://schemas.microsoft.com/office/drawing/2017/decorative" val="1"/>
              </a:ext>
            </a:extLst>
          </p:cNvPr>
          <p:cNvGrpSpPr/>
          <p:nvPr/>
        </p:nvGrpSpPr>
        <p:grpSpPr>
          <a:xfrm>
            <a:off x="6236050" y="5080183"/>
            <a:ext cx="3160286" cy="372183"/>
            <a:chOff x="6232634" y="4775045"/>
            <a:chExt cx="3160286" cy="372183"/>
          </a:xfrm>
        </p:grpSpPr>
        <p:cxnSp>
          <p:nvCxnSpPr>
            <p:cNvPr id="20" name="Straight Arrow Connector 19">
              <a:extLst>
                <a:ext uri="{FF2B5EF4-FFF2-40B4-BE49-F238E27FC236}">
                  <a16:creationId xmlns:a16="http://schemas.microsoft.com/office/drawing/2014/main" id="{A8F1E63C-CECB-81A7-B798-A260DD05A3F1}"/>
                </a:ext>
              </a:extLst>
            </p:cNvPr>
            <p:cNvCxnSpPr>
              <a:cxnSpLocks/>
            </p:cNvCxnSpPr>
            <p:nvPr/>
          </p:nvCxnSpPr>
          <p:spPr>
            <a:xfrm flipH="1">
              <a:off x="6232634" y="5138991"/>
              <a:ext cx="3160286" cy="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63ECEB44-C191-65AC-5770-BF51B07706F3}"/>
                </a:ext>
              </a:extLst>
            </p:cNvPr>
            <p:cNvSpPr txBox="1"/>
            <p:nvPr/>
          </p:nvSpPr>
          <p:spPr>
            <a:xfrm>
              <a:off x="7487920" y="4775045"/>
              <a:ext cx="1813560"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Optional</a:t>
              </a:r>
            </a:p>
          </p:txBody>
        </p:sp>
      </p:grpSp>
    </p:spTree>
    <p:extLst>
      <p:ext uri="{BB962C8B-B14F-4D97-AF65-F5344CB8AC3E}">
        <p14:creationId xmlns:p14="http://schemas.microsoft.com/office/powerpoint/2010/main" val="385443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2.59259E-6 L 0.33672 2.59259E-6 " pathEditMode="relative" rAng="0" ptsTypes="AA">
                                      <p:cBhvr>
                                        <p:cTn id="6" dur="2000" fill="hold"/>
                                        <p:tgtEl>
                                          <p:spTgt spid="4"/>
                                        </p:tgtEl>
                                        <p:attrNameLst>
                                          <p:attrName>ppt_x</p:attrName>
                                          <p:attrName>ppt_y</p:attrName>
                                        </p:attrNameLst>
                                      </p:cBhvr>
                                      <p:rCtr x="1683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08333E-6 1.48148E-6 L 0.33711 -0.00764 " pathEditMode="relative" rAng="0" ptsTypes="AA">
                                      <p:cBhvr>
                                        <p:cTn id="10" dur="2000" fill="hold"/>
                                        <p:tgtEl>
                                          <p:spTgt spid="6"/>
                                        </p:tgtEl>
                                        <p:attrNameLst>
                                          <p:attrName>ppt_x</p:attrName>
                                          <p:attrName>ppt_y</p:attrName>
                                        </p:attrNameLst>
                                      </p:cBhvr>
                                      <p:rCtr x="16849" y="-394"/>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08333E-6 -1.48148E-6 L 0.33672 -0.00903 " pathEditMode="relative" rAng="0" ptsTypes="AA">
                                      <p:cBhvr>
                                        <p:cTn id="14" dur="2000" fill="hold"/>
                                        <p:tgtEl>
                                          <p:spTgt spid="9"/>
                                        </p:tgtEl>
                                        <p:attrNameLst>
                                          <p:attrName>ppt_x</p:attrName>
                                          <p:attrName>ppt_y</p:attrName>
                                        </p:attrNameLst>
                                      </p:cBhvr>
                                      <p:rCtr x="16836" y="-46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08333E-6 -2.59259E-6 L 0.3375 -0.00856 " pathEditMode="relative" rAng="0" ptsTypes="AA">
                                      <p:cBhvr>
                                        <p:cTn id="18" dur="2000" fill="hold"/>
                                        <p:tgtEl>
                                          <p:spTgt spid="12"/>
                                        </p:tgtEl>
                                        <p:attrNameLst>
                                          <p:attrName>ppt_x</p:attrName>
                                          <p:attrName>ppt_y</p:attrName>
                                        </p:attrNameLst>
                                      </p:cBhvr>
                                      <p:rCtr x="16875" y="-440"/>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2.08333E-6 4.44444E-6 L 0.33854 -0.01274 " pathEditMode="relative" rAng="0" ptsTypes="AA">
                                      <p:cBhvr>
                                        <p:cTn id="28" dur="2000" fill="hold"/>
                                        <p:tgtEl>
                                          <p:spTgt spid="17"/>
                                        </p:tgtEl>
                                        <p:attrNameLst>
                                          <p:attrName>ppt_x</p:attrName>
                                          <p:attrName>ppt_y</p:attrName>
                                        </p:attrNameLst>
                                      </p:cBhvr>
                                      <p:rCtr x="16927" y="-648"/>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2.08333E-6 -4.81481E-6 L 0.33776 -0.0118 " pathEditMode="relative" rAng="0" ptsTypes="AA">
                                      <p:cBhvr>
                                        <p:cTn id="32" dur="2000" fill="hold"/>
                                        <p:tgtEl>
                                          <p:spTgt spid="21"/>
                                        </p:tgtEl>
                                        <p:attrNameLst>
                                          <p:attrName>ppt_x</p:attrName>
                                          <p:attrName>ppt_y</p:attrName>
                                        </p:attrNameLst>
                                      </p:cBhvr>
                                      <p:rCtr x="16888" y="-602"/>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1.45833E-6 -4.07407E-6 L 0.35403 -0.40625 " pathEditMode="relative" rAng="0" ptsTypes="AA">
                                      <p:cBhvr>
                                        <p:cTn id="36" dur="2000" fill="hold"/>
                                        <p:tgtEl>
                                          <p:spTgt spid="64"/>
                                        </p:tgtEl>
                                        <p:attrNameLst>
                                          <p:attrName>ppt_x</p:attrName>
                                          <p:attrName>ppt_y</p:attrName>
                                        </p:attrNameLst>
                                      </p:cBhvr>
                                      <p:rCtr x="17878" y="-16759"/>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0" nodeType="clickEffect">
                                  <p:stCondLst>
                                    <p:cond delay="0"/>
                                  </p:stCondLst>
                                  <p:childTnLst>
                                    <p:animMotion origin="layout" path="M 2.70833E-6 0 L 0.35234 -0.40602 " pathEditMode="relative" rAng="0" ptsTypes="AA">
                                      <p:cBhvr>
                                        <p:cTn id="40" dur="2000" fill="hold"/>
                                        <p:tgtEl>
                                          <p:spTgt spid="66"/>
                                        </p:tgtEl>
                                        <p:attrNameLst>
                                          <p:attrName>ppt_x</p:attrName>
                                          <p:attrName>ppt_y</p:attrName>
                                        </p:attrNameLst>
                                      </p:cBhvr>
                                      <p:rCtr x="17617" y="-20301"/>
                                    </p:animMotion>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0" nodeType="clickEffect">
                                  <p:stCondLst>
                                    <p:cond delay="0"/>
                                  </p:stCondLst>
                                  <p:childTnLst>
                                    <p:animMotion origin="layout" path="M 2.70833E-6 0.00139 L 0.35234 -0.4 " pathEditMode="relative" rAng="0" ptsTypes="AA">
                                      <p:cBhvr>
                                        <p:cTn id="44" dur="2000" fill="hold"/>
                                        <p:tgtEl>
                                          <p:spTgt spid="68"/>
                                        </p:tgtEl>
                                        <p:attrNameLst>
                                          <p:attrName>ppt_x</p:attrName>
                                          <p:attrName>ppt_y</p:attrName>
                                        </p:attrNameLst>
                                      </p:cBhvr>
                                      <p:rCtr x="17617" y="-20069"/>
                                    </p:animMotion>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0" nodeType="clickEffect">
                                  <p:stCondLst>
                                    <p:cond delay="0"/>
                                  </p:stCondLst>
                                  <p:childTnLst>
                                    <p:animMotion origin="layout" path="M 2.70833E-6 3.7037E-6 L 0.35325 -0.40209 " pathEditMode="relative" rAng="0" ptsTypes="AA">
                                      <p:cBhvr>
                                        <p:cTn id="48" dur="2000" fill="hold"/>
                                        <p:tgtEl>
                                          <p:spTgt spid="8"/>
                                        </p:tgtEl>
                                        <p:attrNameLst>
                                          <p:attrName>ppt_x</p:attrName>
                                          <p:attrName>ppt_y</p:attrName>
                                        </p:attrNameLst>
                                      </p:cBhvr>
                                      <p:rCtr x="17656" y="-20116"/>
                                    </p:animMotion>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right)">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right)">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2" grpId="0" animBg="1"/>
      <p:bldP spid="12" grpId="1" animBg="1"/>
      <p:bldP spid="17" grpId="0" animBg="1"/>
      <p:bldP spid="21" grpId="0" animBg="1"/>
      <p:bldP spid="53" grpId="0" animBg="1"/>
      <p:bldP spid="64" grpId="0" animBg="1"/>
      <p:bldP spid="66" grpId="0" animBg="1"/>
      <p:bldP spid="68"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7FEA7621-3299-9BD9-355C-3314686BCDE7}"/>
              </a:ext>
              <a:ext uri="{C183D7F6-B498-43B3-948B-1728B52AA6E4}">
                <adec:decorative xmlns:adec="http://schemas.microsoft.com/office/drawing/2017/decorative" val="1"/>
              </a:ext>
            </a:extLst>
          </p:cNvPr>
          <p:cNvSpPr/>
          <p:nvPr/>
        </p:nvSpPr>
        <p:spPr bwMode="auto">
          <a:xfrm>
            <a:off x="3202241" y="4351972"/>
            <a:ext cx="8895100" cy="115002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E6A624A-E264-D461-EE7C-0F70453DD150}"/>
              </a:ext>
              <a:ext uri="{C183D7F6-B498-43B3-948B-1728B52AA6E4}">
                <adec:decorative xmlns:adec="http://schemas.microsoft.com/office/drawing/2017/decorative" val="1"/>
              </a:ext>
            </a:extLst>
          </p:cNvPr>
          <p:cNvSpPr/>
          <p:nvPr/>
        </p:nvSpPr>
        <p:spPr bwMode="auto">
          <a:xfrm>
            <a:off x="3202242" y="3227869"/>
            <a:ext cx="8895100" cy="1067802"/>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EF78A49B-900F-B691-139B-D3DCFCDBBB0B}"/>
              </a:ext>
              <a:ext uri="{C183D7F6-B498-43B3-948B-1728B52AA6E4}">
                <adec:decorative xmlns:adec="http://schemas.microsoft.com/office/drawing/2017/decorative" val="1"/>
              </a:ext>
            </a:extLst>
          </p:cNvPr>
          <p:cNvSpPr/>
          <p:nvPr/>
        </p:nvSpPr>
        <p:spPr bwMode="auto">
          <a:xfrm>
            <a:off x="2600954" y="1618475"/>
            <a:ext cx="9496387" cy="15444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6">
            <a:extLst>
              <a:ext uri="{FF2B5EF4-FFF2-40B4-BE49-F238E27FC236}">
                <a16:creationId xmlns:a16="http://schemas.microsoft.com/office/drawing/2014/main" id="{E94BC0C1-1268-7244-9855-2D92BEB0BEE3}"/>
              </a:ext>
            </a:extLst>
          </p:cNvPr>
          <p:cNvSpPr>
            <a:spLocks noGrp="1"/>
          </p:cNvSpPr>
          <p:nvPr>
            <p:ph type="title"/>
          </p:nvPr>
        </p:nvSpPr>
        <p:spPr>
          <a:xfrm>
            <a:off x="376650" y="175875"/>
            <a:ext cx="11018520" cy="492443"/>
          </a:xfrm>
        </p:spPr>
        <p:txBody>
          <a:bodyPr>
            <a:normAutofit fontScale="90000"/>
          </a:bodyPr>
          <a:lstStyle/>
          <a:p>
            <a:r>
              <a:rPr lang="en-US" sz="3200" b="1">
                <a:solidFill>
                  <a:schemeClr val="tx1"/>
                </a:solidFill>
                <a:latin typeface="Segoe UI Semibold" panose="020B0702040204020203" pitchFamily="34" charset="0"/>
                <a:cs typeface="Segoe UI Semibold" panose="020B0702040204020203" pitchFamily="34" charset="0"/>
              </a:rPr>
              <a:t>Investments: Azure AD Parity</a:t>
            </a:r>
            <a:endParaRPr lang="en-US" sz="3200" b="1">
              <a:solidFill>
                <a:schemeClr val="tx1"/>
              </a:solidFill>
              <a:cs typeface="Segoe UI"/>
            </a:endParaRPr>
          </a:p>
        </p:txBody>
      </p:sp>
      <p:sp>
        <p:nvSpPr>
          <p:cNvPr id="5" name="Isosceles Triangle 4">
            <a:extLst>
              <a:ext uri="{FF2B5EF4-FFF2-40B4-BE49-F238E27FC236}">
                <a16:creationId xmlns:a16="http://schemas.microsoft.com/office/drawing/2014/main" id="{5646DBB9-846F-7B0C-1720-5CC9573BEB81}"/>
              </a:ext>
              <a:ext uri="{C183D7F6-B498-43B3-948B-1728B52AA6E4}">
                <adec:decorative xmlns:adec="http://schemas.microsoft.com/office/drawing/2017/decorative" val="1"/>
              </a:ext>
            </a:extLst>
          </p:cNvPr>
          <p:cNvSpPr/>
          <p:nvPr/>
        </p:nvSpPr>
        <p:spPr bwMode="auto">
          <a:xfrm>
            <a:off x="337123" y="1495505"/>
            <a:ext cx="4716610" cy="4006495"/>
          </a:xfrm>
          <a:prstGeom prst="triangle">
            <a:avLst/>
          </a:prstGeom>
          <a:gradFill flip="none" rotWithShape="1">
            <a:gsLst>
              <a:gs pos="5700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32351CE1-55BB-5234-D214-60A6ED3EE072}"/>
              </a:ext>
              <a:ext uri="{C183D7F6-B498-43B3-948B-1728B52AA6E4}">
                <adec:decorative xmlns:adec="http://schemas.microsoft.com/office/drawing/2017/decorative" val="1"/>
              </a:ext>
            </a:extLst>
          </p:cNvPr>
          <p:cNvCxnSpPr>
            <a:cxnSpLocks/>
          </p:cNvCxnSpPr>
          <p:nvPr/>
        </p:nvCxnSpPr>
        <p:spPr>
          <a:xfrm>
            <a:off x="1531384" y="3192688"/>
            <a:ext cx="2101735"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0B44C7-6145-6965-1B90-327514E9E003}"/>
              </a:ext>
              <a:ext uri="{C183D7F6-B498-43B3-948B-1728B52AA6E4}">
                <adec:decorative xmlns:adec="http://schemas.microsoft.com/office/drawing/2017/decorative" val="1"/>
              </a:ext>
            </a:extLst>
          </p:cNvPr>
          <p:cNvCxnSpPr>
            <a:cxnSpLocks/>
          </p:cNvCxnSpPr>
          <p:nvPr/>
        </p:nvCxnSpPr>
        <p:spPr>
          <a:xfrm>
            <a:off x="939796" y="4320449"/>
            <a:ext cx="3334790"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77D78F1-52A3-0462-60D5-D843B24C42D2}"/>
              </a:ext>
            </a:extLst>
          </p:cNvPr>
          <p:cNvSpPr txBox="1"/>
          <p:nvPr/>
        </p:nvSpPr>
        <p:spPr>
          <a:xfrm>
            <a:off x="1663264" y="2649952"/>
            <a:ext cx="2064328" cy="492443"/>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Dependencies</a:t>
            </a:r>
          </a:p>
        </p:txBody>
      </p:sp>
      <p:sp>
        <p:nvSpPr>
          <p:cNvPr id="21" name="TextBox 20">
            <a:extLst>
              <a:ext uri="{FF2B5EF4-FFF2-40B4-BE49-F238E27FC236}">
                <a16:creationId xmlns:a16="http://schemas.microsoft.com/office/drawing/2014/main" id="{C7F0B22C-FDE6-86D1-878B-B0A1CDCC3AA8}"/>
              </a:ext>
            </a:extLst>
          </p:cNvPr>
          <p:cNvSpPr txBox="1"/>
          <p:nvPr/>
        </p:nvSpPr>
        <p:spPr>
          <a:xfrm>
            <a:off x="1919311" y="3994568"/>
            <a:ext cx="2064328" cy="246221"/>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Protocol Specific</a:t>
            </a:r>
          </a:p>
        </p:txBody>
      </p:sp>
      <p:sp>
        <p:nvSpPr>
          <p:cNvPr id="22" name="TextBox 21">
            <a:extLst>
              <a:ext uri="{FF2B5EF4-FFF2-40B4-BE49-F238E27FC236}">
                <a16:creationId xmlns:a16="http://schemas.microsoft.com/office/drawing/2014/main" id="{1C980482-80B2-8D20-5D76-B610C095C453}"/>
              </a:ext>
            </a:extLst>
          </p:cNvPr>
          <p:cNvSpPr txBox="1"/>
          <p:nvPr/>
        </p:nvSpPr>
        <p:spPr>
          <a:xfrm>
            <a:off x="1663264" y="5177262"/>
            <a:ext cx="2369128" cy="246221"/>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Service Level Features</a:t>
            </a:r>
          </a:p>
        </p:txBody>
      </p:sp>
      <p:cxnSp>
        <p:nvCxnSpPr>
          <p:cNvPr id="28" name="Straight Connector 27">
            <a:extLst>
              <a:ext uri="{FF2B5EF4-FFF2-40B4-BE49-F238E27FC236}">
                <a16:creationId xmlns:a16="http://schemas.microsoft.com/office/drawing/2014/main" id="{02A6F273-DD45-4677-E2C7-5D2718F4DCB6}"/>
              </a:ext>
              <a:ext uri="{C183D7F6-B498-43B3-948B-1728B52AA6E4}">
                <adec:decorative xmlns:adec="http://schemas.microsoft.com/office/drawing/2017/decorative" val="1"/>
              </a:ext>
            </a:extLst>
          </p:cNvPr>
          <p:cNvCxnSpPr>
            <a:cxnSpLocks/>
          </p:cNvCxnSpPr>
          <p:nvPr/>
        </p:nvCxnSpPr>
        <p:spPr>
          <a:xfrm>
            <a:off x="4274586" y="4317471"/>
            <a:ext cx="7822755" cy="0"/>
          </a:xfrm>
          <a:prstGeom prst="line">
            <a:avLst/>
          </a:prstGeom>
          <a:ln>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A03E4B-08E0-7ED6-80CD-84EE93D02696}"/>
              </a:ext>
              <a:ext uri="{C183D7F6-B498-43B3-948B-1728B52AA6E4}">
                <adec:decorative xmlns:adec="http://schemas.microsoft.com/office/drawing/2017/decorative" val="1"/>
              </a:ext>
            </a:extLst>
          </p:cNvPr>
          <p:cNvCxnSpPr>
            <a:cxnSpLocks/>
          </p:cNvCxnSpPr>
          <p:nvPr/>
        </p:nvCxnSpPr>
        <p:spPr>
          <a:xfrm>
            <a:off x="3633118" y="3198131"/>
            <a:ext cx="8464223" cy="2602"/>
          </a:xfrm>
          <a:prstGeom prst="line">
            <a:avLst/>
          </a:prstGeom>
          <a:ln>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4FFDE09-105E-9CCE-262F-4234FDF89B5E}"/>
              </a:ext>
            </a:extLst>
          </p:cNvPr>
          <p:cNvSpPr txBox="1"/>
          <p:nvPr/>
        </p:nvSpPr>
        <p:spPr>
          <a:xfrm>
            <a:off x="4778279" y="1723034"/>
            <a:ext cx="3797257" cy="1569660"/>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20 additional claims available</a:t>
            </a:r>
          </a:p>
          <a:p>
            <a:pPr marL="285750" indent="-285750" defTabSz="914367">
              <a:buFont typeface="Arial" panose="020B0604020202020204" pitchFamily="34" charset="0"/>
              <a:buChar char="•"/>
              <a:defRPr/>
            </a:pPr>
            <a:r>
              <a:rPr lang="en-US" sz="1200">
                <a:solidFill>
                  <a:srgbClr val="000000"/>
                </a:solidFill>
                <a:latin typeface="Segoe UI"/>
              </a:rPr>
              <a:t>Group filtering</a:t>
            </a:r>
          </a:p>
          <a:p>
            <a:pPr marL="285750" indent="-285750" defTabSz="914367">
              <a:buFont typeface="Arial" panose="020B0604020202020204" pitchFamily="34" charset="0"/>
              <a:buChar char="•"/>
              <a:defRPr/>
            </a:pPr>
            <a:r>
              <a:rPr lang="en-US" sz="1200">
                <a:solidFill>
                  <a:srgbClr val="000000"/>
                </a:solidFill>
                <a:latin typeface="Segoe UI"/>
              </a:rPr>
              <a:t>Group filtering + </a:t>
            </a:r>
            <a:r>
              <a:rPr lang="en-US" sz="1200" err="1">
                <a:solidFill>
                  <a:srgbClr val="000000"/>
                </a:solidFill>
                <a:latin typeface="Segoe UI"/>
              </a:rPr>
              <a:t>RegEx</a:t>
            </a:r>
            <a:r>
              <a:rPr lang="en-US" sz="1200">
                <a:solidFill>
                  <a:srgbClr val="000000"/>
                </a:solidFill>
                <a:latin typeface="Segoe UI"/>
              </a:rPr>
              <a:t> Transform</a:t>
            </a:r>
          </a:p>
          <a:p>
            <a:pPr marL="285750" indent="-285750" defTabSz="914367">
              <a:buFont typeface="Arial" panose="020B0604020202020204" pitchFamily="34" charset="0"/>
              <a:buChar char="•"/>
              <a:defRPr/>
            </a:pPr>
            <a:r>
              <a:rPr lang="en-US" sz="1200">
                <a:solidFill>
                  <a:srgbClr val="000000"/>
                </a:solidFill>
                <a:latin typeface="Segoe UI"/>
              </a:rPr>
              <a:t>Substring Function</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NameID</a:t>
            </a:r>
            <a:r>
              <a:rPr kumimoji="0" lang="en-US" sz="1200" b="0" i="0" u="none" strike="noStrike" kern="1200" cap="none" spc="0" normalizeH="0" baseline="0" noProof="0">
                <a:ln>
                  <a:noFill/>
                </a:ln>
                <a:solidFill>
                  <a:srgbClr val="000000"/>
                </a:solidFill>
                <a:effectLst/>
                <a:uLnTx/>
                <a:uFillTx/>
                <a:latin typeface="Segoe UI"/>
                <a:ea typeface="+mn-ea"/>
                <a:cs typeface="+mn-cs"/>
              </a:rPr>
              <a:t> Join() w/o domain verification</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Transform multi-valued claims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Customize </a:t>
            </a:r>
            <a:r>
              <a:rPr kumimoji="0" lang="en-US" sz="1200" b="0" i="0" u="none" strike="noStrike" kern="1200" cap="none" spc="0" normalizeH="0" baseline="0" noProof="0" err="1">
                <a:ln>
                  <a:noFill/>
                </a:ln>
                <a:solidFill>
                  <a:srgbClr val="000000"/>
                </a:solidFill>
                <a:effectLst/>
                <a:uLnTx/>
                <a:uFillTx/>
                <a:latin typeface="Segoe UI"/>
                <a:ea typeface="+mn-ea"/>
                <a:cs typeface="+mn-cs"/>
              </a:rPr>
              <a:t>SPNameQualifier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0D0522C7-FF1B-46E5-A888-5C44CD96921F}"/>
              </a:ext>
            </a:extLst>
          </p:cNvPr>
          <p:cNvSpPr txBox="1"/>
          <p:nvPr/>
        </p:nvSpPr>
        <p:spPr>
          <a:xfrm>
            <a:off x="4765035" y="3400409"/>
            <a:ext cx="6744392" cy="738664"/>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SAML Request Signature Verification</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SAML Token Encryption (GA)</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Respond to ACS Index Endpoint in SAML Request</a:t>
            </a:r>
          </a:p>
        </p:txBody>
      </p:sp>
      <p:sp>
        <p:nvSpPr>
          <p:cNvPr id="37" name="TextBox 36">
            <a:extLst>
              <a:ext uri="{FF2B5EF4-FFF2-40B4-BE49-F238E27FC236}">
                <a16:creationId xmlns:a16="http://schemas.microsoft.com/office/drawing/2014/main" id="{0E63F874-0124-21EA-9975-90EFAE6B84C7}"/>
              </a:ext>
            </a:extLst>
          </p:cNvPr>
          <p:cNvSpPr txBox="1"/>
          <p:nvPr/>
        </p:nvSpPr>
        <p:spPr>
          <a:xfrm>
            <a:off x="8611615" y="1692256"/>
            <a:ext cx="3834241" cy="1600438"/>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Persistent </a:t>
            </a:r>
            <a:r>
              <a:rPr kumimoji="0" lang="en-US" sz="1200" b="0" i="0" u="none" strike="noStrike" kern="1200" cap="none" spc="0" normalizeH="0" baseline="0" noProof="0" err="1">
                <a:ln>
                  <a:noFill/>
                </a:ln>
                <a:solidFill>
                  <a:srgbClr val="000000"/>
                </a:solidFill>
                <a:effectLst/>
                <a:uLnTx/>
                <a:uFillTx/>
                <a:latin typeface="Segoe UI"/>
                <a:ea typeface="+mn-ea"/>
                <a:cs typeface="+mn-cs"/>
              </a:rPr>
              <a:t>NameID</a:t>
            </a:r>
            <a:r>
              <a:rPr kumimoji="0" lang="en-US" sz="1200" b="0" i="0" u="none" strike="noStrike" kern="1200" cap="none" spc="0" normalizeH="0" baseline="0" noProof="0">
                <a:ln>
                  <a:noFill/>
                </a:ln>
                <a:solidFill>
                  <a:srgbClr val="000000"/>
                </a:solidFill>
                <a:effectLst/>
                <a:uLnTx/>
                <a:uFillTx/>
                <a:latin typeface="Segoe UI"/>
                <a:ea typeface="+mn-ea"/>
                <a:cs typeface="+mn-cs"/>
              </a:rPr>
              <a:t> for IDP-initiated</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custom multi-valued attributes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Customize </a:t>
            </a:r>
            <a:r>
              <a:rPr kumimoji="0" lang="en-US" sz="1200" b="0" i="0" u="none" strike="noStrike" kern="1200" cap="none" spc="0" normalizeH="0" baseline="0" noProof="0" err="1">
                <a:ln>
                  <a:noFill/>
                </a:ln>
                <a:solidFill>
                  <a:srgbClr val="000000"/>
                </a:solidFill>
                <a:effectLst/>
                <a:uLnTx/>
                <a:uFillTx/>
                <a:latin typeface="Segoe UI"/>
                <a:ea typeface="+mn-ea"/>
                <a:cs typeface="+mn-cs"/>
              </a:rPr>
              <a:t>attrname</a:t>
            </a:r>
            <a:r>
              <a:rPr kumimoji="0" lang="en-US" sz="1200" b="0" i="0" u="none" strike="noStrike" kern="1200" cap="none" spc="0" normalizeH="0" baseline="0" noProof="0">
                <a:ln>
                  <a:noFill/>
                </a:ln>
                <a:solidFill>
                  <a:srgbClr val="000000"/>
                </a:solidFill>
                <a:effectLst/>
                <a:uLnTx/>
                <a:uFillTx/>
                <a:latin typeface="Segoe UI"/>
                <a:ea typeface="+mn-ea"/>
                <a:cs typeface="+mn-cs"/>
              </a:rPr>
              <a:t>-format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IDP Initiated: Multiple Instances of App</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latin typeface="Segoe UI"/>
              </a:rPr>
              <a:t>Issue Cloud Group Names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latin typeface="Segoe UI"/>
              </a:rPr>
              <a:t>In-line Hook to augment claims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latin typeface="Segoe UI"/>
              </a:rPr>
              <a:t>Customize OIDC Claims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675935A8-6CD6-9C96-F09E-E32F11929CCB}"/>
              </a:ext>
            </a:extLst>
          </p:cNvPr>
          <p:cNvSpPr txBox="1"/>
          <p:nvPr/>
        </p:nvSpPr>
        <p:spPr>
          <a:xfrm>
            <a:off x="3010703" y="1178155"/>
            <a:ext cx="4442241"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New or Existing Features</a:t>
            </a:r>
          </a:p>
        </p:txBody>
      </p:sp>
      <p:sp>
        <p:nvSpPr>
          <p:cNvPr id="50" name="TextBox 49">
            <a:extLst>
              <a:ext uri="{FF2B5EF4-FFF2-40B4-BE49-F238E27FC236}">
                <a16:creationId xmlns:a16="http://schemas.microsoft.com/office/drawing/2014/main" id="{8A642542-319B-6934-C88B-0D684EFDDA27}"/>
              </a:ext>
            </a:extLst>
          </p:cNvPr>
          <p:cNvSpPr txBox="1"/>
          <p:nvPr/>
        </p:nvSpPr>
        <p:spPr>
          <a:xfrm>
            <a:off x="4813767" y="4438598"/>
            <a:ext cx="6744392" cy="738664"/>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Certificate Based Authentication (CBA)</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OATH Hardware Tokens (Public)</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Block Legacy Auth (GA)</a:t>
            </a:r>
          </a:p>
        </p:txBody>
      </p:sp>
      <p:cxnSp>
        <p:nvCxnSpPr>
          <p:cNvPr id="53" name="Straight Connector 52">
            <a:extLst>
              <a:ext uri="{FF2B5EF4-FFF2-40B4-BE49-F238E27FC236}">
                <a16:creationId xmlns:a16="http://schemas.microsoft.com/office/drawing/2014/main" id="{ED8D888E-24B8-0CE3-7849-3746DA383B59}"/>
              </a:ext>
              <a:ext uri="{C183D7F6-B498-43B3-948B-1728B52AA6E4}">
                <adec:decorative xmlns:adec="http://schemas.microsoft.com/office/drawing/2017/decorative" val="1"/>
              </a:ext>
            </a:extLst>
          </p:cNvPr>
          <p:cNvCxnSpPr>
            <a:cxnSpLocks/>
          </p:cNvCxnSpPr>
          <p:nvPr/>
        </p:nvCxnSpPr>
        <p:spPr>
          <a:xfrm flipV="1">
            <a:off x="2658450" y="1586975"/>
            <a:ext cx="9438891" cy="6702"/>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0A22DA1-A9A7-5810-9CA4-A3284DB09DE8}"/>
              </a:ext>
            </a:extLst>
          </p:cNvPr>
          <p:cNvSpPr txBox="1"/>
          <p:nvPr/>
        </p:nvSpPr>
        <p:spPr>
          <a:xfrm>
            <a:off x="11620572" y="2731922"/>
            <a:ext cx="764323"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a:ea typeface="+mn-ea"/>
                <a:cs typeface="+mn-cs"/>
              </a:rPr>
              <a:t>14</a:t>
            </a:r>
          </a:p>
        </p:txBody>
      </p:sp>
      <p:sp>
        <p:nvSpPr>
          <p:cNvPr id="60" name="TextBox 59">
            <a:extLst>
              <a:ext uri="{FF2B5EF4-FFF2-40B4-BE49-F238E27FC236}">
                <a16:creationId xmlns:a16="http://schemas.microsoft.com/office/drawing/2014/main" id="{DB6CA178-E2C5-33FE-AE3D-DA8A04F569C7}"/>
              </a:ext>
            </a:extLst>
          </p:cNvPr>
          <p:cNvSpPr txBox="1"/>
          <p:nvPr/>
        </p:nvSpPr>
        <p:spPr>
          <a:xfrm>
            <a:off x="11864940" y="3846926"/>
            <a:ext cx="764323"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a:ea typeface="+mn-ea"/>
                <a:cs typeface="+mn-cs"/>
              </a:rPr>
              <a:t>3</a:t>
            </a:r>
          </a:p>
        </p:txBody>
      </p:sp>
      <p:sp>
        <p:nvSpPr>
          <p:cNvPr id="61" name="TextBox 60">
            <a:extLst>
              <a:ext uri="{FF2B5EF4-FFF2-40B4-BE49-F238E27FC236}">
                <a16:creationId xmlns:a16="http://schemas.microsoft.com/office/drawing/2014/main" id="{8B896D5F-0420-FC6A-48D7-422843CA8A5B}"/>
              </a:ext>
            </a:extLst>
          </p:cNvPr>
          <p:cNvSpPr txBox="1"/>
          <p:nvPr/>
        </p:nvSpPr>
        <p:spPr>
          <a:xfrm>
            <a:off x="11854877" y="5070091"/>
            <a:ext cx="764323" cy="553998"/>
          </a:xfrm>
          <a:prstGeom prst="rect">
            <a:avLst/>
          </a:prstGeom>
          <a:noFill/>
          <a:effectLst/>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600" b="1">
                <a:solidFill>
                  <a:srgbClr val="FFFFFF"/>
                </a:solidFill>
                <a:latin typeface="Segoe UI"/>
              </a:rPr>
              <a:t>6</a:t>
            </a:r>
            <a:endParaRPr kumimoji="0" lang="en-US" sz="3600" b="1"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D4CBFCA6-4863-AE31-5E9E-60F8520FED03}"/>
              </a:ext>
            </a:extLst>
          </p:cNvPr>
          <p:cNvSpPr txBox="1"/>
          <p:nvPr/>
        </p:nvSpPr>
        <p:spPr>
          <a:xfrm>
            <a:off x="8558884" y="4386354"/>
            <a:ext cx="3198307" cy="692497"/>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3</a:t>
            </a:r>
            <a:r>
              <a:rPr kumimoji="0" lang="en-US" sz="1300" b="0" i="0" u="none" strike="noStrike" kern="1200" cap="none" spc="0" normalizeH="0" baseline="30000" noProof="0">
                <a:ln>
                  <a:noFill/>
                </a:ln>
                <a:solidFill>
                  <a:srgbClr val="000000"/>
                </a:solidFill>
                <a:effectLst/>
                <a:uLnTx/>
                <a:uFillTx/>
                <a:latin typeface="Segoe UI"/>
                <a:ea typeface="+mn-ea"/>
                <a:cs typeface="+mn-cs"/>
              </a:rPr>
              <a:t>rd</a:t>
            </a:r>
            <a:r>
              <a:rPr kumimoji="0" lang="en-US" sz="1300" b="0" i="0" u="none" strike="noStrike" kern="1200" cap="none" spc="0" normalizeH="0" baseline="0" noProof="0">
                <a:ln>
                  <a:noFill/>
                </a:ln>
                <a:solidFill>
                  <a:srgbClr val="000000"/>
                </a:solidFill>
                <a:effectLst/>
                <a:uLnTx/>
                <a:uFillTx/>
                <a:latin typeface="Segoe UI"/>
                <a:ea typeface="+mn-ea"/>
                <a:cs typeface="+mn-cs"/>
              </a:rPr>
              <a:t> Party MFA Providers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Email Sign-In (Public)</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Sign-In Frequency/Token Lifetime</a:t>
            </a:r>
          </a:p>
        </p:txBody>
      </p:sp>
    </p:spTree>
    <p:extLst>
      <p:ext uri="{BB962C8B-B14F-4D97-AF65-F5344CB8AC3E}">
        <p14:creationId xmlns:p14="http://schemas.microsoft.com/office/powerpoint/2010/main" val="46629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par>
                                <p:cTn id="13" presetID="22" presetClass="entr" presetSubtype="8"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left)">
                                      <p:cBhvr>
                                        <p:cTn id="33" dur="500"/>
                                        <p:tgtEl>
                                          <p:spTgt spid="50"/>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left)">
                                      <p:cBhvr>
                                        <p:cTn id="46" dur="500"/>
                                        <p:tgtEl>
                                          <p:spTgt spid="4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par>
                                <p:cTn id="54" presetID="22" presetClass="entr" presetSubtype="8"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par>
                                <p:cTn id="57" presetID="22" presetClass="entr" presetSubtype="8"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0" grpId="0" animBg="1"/>
      <p:bldP spid="5" grpId="0" animBg="1"/>
      <p:bldP spid="18" grpId="0"/>
      <p:bldP spid="21" grpId="0"/>
      <p:bldP spid="22" grpId="0"/>
      <p:bldP spid="33" grpId="0"/>
      <p:bldP spid="35" grpId="0"/>
      <p:bldP spid="37" grpId="0"/>
      <p:bldP spid="42" grpId="0"/>
      <p:bldP spid="50" grpId="0"/>
      <p:bldP spid="26" grpId="0"/>
    </p:bldLst>
  </p:timing>
</p:sld>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Ready - Move Apps from ADFS to AAD.potx" id="{075F9CCB-5330-40DA-A60F-3BF9AD51BEF3}" vid="{CE249DD7-0D3E-43EE-95D3-D40523921E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ntiverse 2022 - Upgrade your apps from AD FS to cloud auth with Azure AD - Redux" id="{9A37E182-050E-424B-B59E-2C2B4956F26B}" vid="{FBC92CC3-E746-4096-84CF-5879CAACB623}"/>
    </a:ext>
  </a:extLst>
</a:theme>
</file>

<file path=ppt/theme/theme4.xml><?xml version="1.0" encoding="utf-8"?>
<a:theme xmlns:a="http://schemas.openxmlformats.org/drawingml/2006/main" name="3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dentiverse 2022 - Upgrade your apps from AD FS to cloud auth with Azure AD - Redux" id="{9A37E182-050E-424B-B59E-2C2B4956F26B}" vid="{C8EBF1A9-4AE8-495A-B186-E19631FAB397}"/>
    </a:ext>
  </a:extLst>
</a:theme>
</file>

<file path=ppt/theme/theme6.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7.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2242</Words>
  <Application>Microsoft Office PowerPoint</Application>
  <PresentationFormat>Widescreen</PresentationFormat>
  <Paragraphs>342</Paragraphs>
  <Slides>19</Slides>
  <Notes>18</Notes>
  <HiddenSlides>0</HiddenSlides>
  <MMClips>0</MMClips>
  <ScaleCrop>false</ScaleCrop>
  <HeadingPairs>
    <vt:vector size="4" baseType="variant">
      <vt:variant>
        <vt:lpstr>Theme</vt:lpstr>
      </vt:variant>
      <vt:variant>
        <vt:i4>6</vt:i4>
      </vt:variant>
      <vt:variant>
        <vt:lpstr>Slide Titles</vt:lpstr>
      </vt:variant>
      <vt:variant>
        <vt:i4>19</vt:i4>
      </vt:variant>
    </vt:vector>
  </HeadingPairs>
  <TitlesOfParts>
    <vt:vector size="25" baseType="lpstr">
      <vt:lpstr>5-50201_Microsoft_Ready_Template</vt:lpstr>
      <vt:lpstr>Office Theme</vt:lpstr>
      <vt:lpstr>1_Office Theme</vt:lpstr>
      <vt:lpstr>3_White Template</vt:lpstr>
      <vt:lpstr>Microsoft Security template</vt:lpstr>
      <vt:lpstr>Office Theme 2013 - 2022</vt:lpstr>
      <vt:lpstr>Identity Foundations</vt:lpstr>
      <vt:lpstr>IdP Dependencies</vt:lpstr>
      <vt:lpstr>App Dependencies</vt:lpstr>
      <vt:lpstr>Simple Federation</vt:lpstr>
      <vt:lpstr>Different Flows</vt:lpstr>
      <vt:lpstr>Detailed Flow</vt:lpstr>
      <vt:lpstr>Basic Requirements</vt:lpstr>
      <vt:lpstr>Sample SAML Migration</vt:lpstr>
      <vt:lpstr>Investments: Azure AD Parity</vt:lpstr>
      <vt:lpstr>Multiple Instances of the Same Application</vt:lpstr>
      <vt:lpstr>Multiple Instances Example</vt:lpstr>
      <vt:lpstr>Multiple Instances Limitations</vt:lpstr>
      <vt:lpstr>How to Identify This</vt:lpstr>
      <vt:lpstr>Audience &amp; Issuer Override</vt:lpstr>
      <vt:lpstr>How to Configure This</vt:lpstr>
      <vt:lpstr>Notes from the Field</vt:lpstr>
      <vt:lpstr>Troubleshooting</vt:lpstr>
      <vt:lpstr>Microsoft Workshop How to successfully migrate away from AD FS to Azure AD </vt:lpstr>
      <vt:lpstr>We want to learn what is preventing you from moving? Reach out to us at https://aka.ms/ADFS2AADContact  Thank you!!!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Gregory</dc:creator>
  <cp:lastModifiedBy>David Gregory</cp:lastModifiedBy>
  <cp:revision>3</cp:revision>
  <dcterms:created xsi:type="dcterms:W3CDTF">2022-11-30T20:57:18Z</dcterms:created>
  <dcterms:modified xsi:type="dcterms:W3CDTF">2023-03-24T16:36:29Z</dcterms:modified>
</cp:coreProperties>
</file>